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  <p:sldMasterId id="2147483660" r:id="rId4"/>
  </p:sldMasterIdLst>
  <p:notesMasterIdLst>
    <p:notesMasterId r:id="rId30"/>
  </p:notesMasterIdLst>
  <p:sldIdLst>
    <p:sldId id="277" r:id="rId5"/>
    <p:sldId id="278" r:id="rId6"/>
    <p:sldId id="279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6" r:id="rId27"/>
    <p:sldId id="280" r:id="rId28"/>
    <p:sldId id="281" r:id="rId29"/>
  </p:sldIdLst>
  <p:sldSz cx="18288000" cy="10287000"/>
  <p:notesSz cx="6858000" cy="9144000"/>
  <p:embeddedFontLst>
    <p:embeddedFont>
      <p:font typeface="Helvetica" panose="020B0604020202020204" pitchFamily="34" charset="0"/>
      <p:regular r:id="rId31"/>
      <p:bold r:id="rId32"/>
      <p:italic r:id="rId33"/>
      <p:boldItalic r:id="rId34"/>
    </p:embeddedFont>
    <p:embeddedFont>
      <p:font typeface="Montserrat" panose="00000500000000000000" pitchFamily="2" charset="0"/>
      <p:regular r:id="rId35"/>
    </p:embeddedFont>
    <p:embeddedFont>
      <p:font typeface="Montserrat Bold" panose="020B0604020202020204" charset="0"/>
      <p:regular r:id="rId36"/>
      <p:bold r:id="rId37"/>
    </p:embeddedFont>
    <p:embeddedFont>
      <p:font typeface="Montserrat Classic" panose="020B0604020202020204" charset="0"/>
      <p:regular r:id="rId38"/>
    </p:embeddedFont>
    <p:embeddedFont>
      <p:font typeface="Montserrat Classic Bold" panose="020B0604020202020204" charset="0"/>
      <p:regular r:id="rId39"/>
      <p:bold r:id="rId40"/>
    </p:embeddedFont>
    <p:embeddedFont>
      <p:font typeface="Montserrat Italics" panose="020B0604020202020204" charset="0"/>
      <p:regular r:id="rId41"/>
      <p:italic r:id="rId42"/>
    </p:embeddedFont>
    <p:embeddedFont>
      <p:font typeface="Montserrat Light Italics" panose="020B0604020202020204" charset="0"/>
      <p:regular r:id="rId43"/>
      <p:italic r:id="rId44"/>
    </p:embeddedFont>
    <p:embeddedFont>
      <p:font typeface="Montserrat Ultra-Bold" panose="020B060402020202020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88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Does this help you connect the dots with you?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By mastering emotional regulation, we can lead ourselves and others with greater empathy and effectiveness. Thank you for exploring this essential aspect of leadership with me.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A09CA-E28D-7048-FA43-89468673C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B087BD-2E82-A207-EB2D-26F4DB3BF7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4662F-9785-230F-1178-CC1A61E12BC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8224B7A-71CB-6162-62A7-900BDFAE24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9A4E656-9CB1-1D3A-21B6-BB355AE81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By mastering emotional regulation, we can lead ourselves and others with greater empathy and effectiveness. Thank you for exploring this essential aspect of leadership with me.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FE4AD-F787-98C1-0212-0378ADF2CF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19B59-4BD0-0963-8293-1C4EE06CD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9019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1005" y="8894897"/>
            <a:ext cx="16478254" cy="477736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  <a:lvl2pPr marL="800100" indent="-342900" defTabSz="619125">
              <a:lnSpc>
                <a:spcPct val="100000"/>
              </a:lnSpc>
              <a:spcBef>
                <a:spcPts val="0"/>
              </a:spcBef>
              <a:defRPr sz="2700" b="1"/>
            </a:lvl2pPr>
            <a:lvl3pPr marL="1257300" indent="-342900" defTabSz="619125">
              <a:lnSpc>
                <a:spcPct val="100000"/>
              </a:lnSpc>
              <a:spcBef>
                <a:spcPts val="0"/>
              </a:spcBef>
              <a:defRPr sz="2700" b="1"/>
            </a:lvl3pPr>
            <a:lvl4pPr marL="1714500" indent="-342900" defTabSz="619125">
              <a:lnSpc>
                <a:spcPct val="100000"/>
              </a:lnSpc>
              <a:spcBef>
                <a:spcPts val="0"/>
              </a:spcBef>
              <a:defRPr sz="2700" b="1"/>
            </a:lvl4pPr>
            <a:lvl5pPr marL="2171700" indent="-342900" defTabSz="619125">
              <a:lnSpc>
                <a:spcPct val="100000"/>
              </a:lnSpc>
              <a:spcBef>
                <a:spcPts val="0"/>
              </a:spcBef>
              <a:defRPr sz="27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04872" y="1931244"/>
            <a:ext cx="16478254" cy="3486152"/>
          </a:xfrm>
          <a:prstGeom prst="rect">
            <a:avLst/>
          </a:prstGeom>
        </p:spPr>
        <p:txBody>
          <a:bodyPr anchor="b"/>
          <a:lstStyle>
            <a:lvl1pPr>
              <a:defRPr sz="8700" spc="-17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1006" y="5417393"/>
            <a:ext cx="16478252" cy="1428752"/>
          </a:xfrm>
          <a:prstGeom prst="rect">
            <a:avLst/>
          </a:prstGeom>
        </p:spPr>
        <p:txBody>
          <a:bodyPr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67648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8229600" y="-152400"/>
            <a:ext cx="9108628" cy="10601325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952500"/>
            <a:ext cx="7334250" cy="441170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5295432"/>
            <a:ext cx="7334250" cy="4039068"/>
          </a:xfrm>
          <a:prstGeom prst="rect">
            <a:avLst/>
          </a:prstGeom>
        </p:spPr>
        <p:txBody>
          <a:bodyPr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2pPr>
            <a:lvl3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3pPr>
            <a:lvl4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4pPr>
            <a:lvl5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01125" y="9784534"/>
            <a:ext cx="314189" cy="310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16989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16478250" cy="1074873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1779720"/>
            <a:ext cx="16478250" cy="701087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981075" indent="-523875" defTabSz="619125">
              <a:lnSpc>
                <a:spcPct val="100000"/>
              </a:lnSpc>
              <a:spcBef>
                <a:spcPts val="0"/>
              </a:spcBef>
              <a:defRPr sz="4125" b="1"/>
            </a:lvl2pPr>
            <a:lvl3pPr marL="1438275" indent="-523875" defTabSz="619125">
              <a:lnSpc>
                <a:spcPct val="100000"/>
              </a:lnSpc>
              <a:spcBef>
                <a:spcPts val="0"/>
              </a:spcBef>
              <a:defRPr sz="4125" b="1"/>
            </a:lvl3pPr>
            <a:lvl4pPr marL="1895475" indent="-523875" defTabSz="619125">
              <a:lnSpc>
                <a:spcPct val="100000"/>
              </a:lnSpc>
              <a:spcBef>
                <a:spcPts val="0"/>
              </a:spcBef>
              <a:defRPr sz="4125" b="1"/>
            </a:lvl4pPr>
            <a:lvl5pPr marL="2352675" indent="-523875" defTabSz="619125">
              <a:lnSpc>
                <a:spcPct val="100000"/>
              </a:lnSpc>
              <a:spcBef>
                <a:spcPts val="0"/>
              </a:spcBef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46156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84085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1779720"/>
            <a:ext cx="7334250" cy="701087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981075" indent="-523875" defTabSz="619125">
              <a:lnSpc>
                <a:spcPct val="100000"/>
              </a:lnSpc>
              <a:spcBef>
                <a:spcPts val="0"/>
              </a:spcBef>
              <a:defRPr sz="4125" b="1"/>
            </a:lvl2pPr>
            <a:lvl3pPr marL="1438275" indent="-523875" defTabSz="619125">
              <a:lnSpc>
                <a:spcPct val="100000"/>
              </a:lnSpc>
              <a:spcBef>
                <a:spcPts val="0"/>
              </a:spcBef>
              <a:defRPr sz="4125" b="1"/>
            </a:lvl3pPr>
            <a:lvl4pPr marL="1895475" indent="-523875" defTabSz="619125">
              <a:lnSpc>
                <a:spcPct val="100000"/>
              </a:lnSpc>
              <a:spcBef>
                <a:spcPts val="0"/>
              </a:spcBef>
              <a:defRPr sz="4125" b="1"/>
            </a:lvl4pPr>
            <a:lvl5pPr marL="2352675" indent="-523875" defTabSz="619125">
              <a:lnSpc>
                <a:spcPct val="100000"/>
              </a:lnSpc>
              <a:spcBef>
                <a:spcPts val="0"/>
              </a:spcBef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904875" y="3186378"/>
            <a:ext cx="7334250" cy="6192473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9144000" y="-305449"/>
            <a:ext cx="8187656" cy="10916875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7334250" cy="107632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9913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904872" y="3400425"/>
            <a:ext cx="16478254" cy="3486150"/>
          </a:xfrm>
          <a:prstGeom prst="rect">
            <a:avLst/>
          </a:prstGeom>
        </p:spPr>
        <p:txBody>
          <a:bodyPr anchor="ctr"/>
          <a:lstStyle>
            <a:lvl1pPr>
              <a:defRPr sz="8700" b="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01125" y="9784534"/>
            <a:ext cx="314189" cy="310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33360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6"/>
            <a:ext cx="16478250" cy="1076213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1779720"/>
            <a:ext cx="16478250" cy="701087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981075" indent="-523875" defTabSz="619125">
              <a:lnSpc>
                <a:spcPct val="100000"/>
              </a:lnSpc>
              <a:spcBef>
                <a:spcPts val="0"/>
              </a:spcBef>
              <a:defRPr sz="4125" b="1"/>
            </a:lvl2pPr>
            <a:lvl3pPr marL="1438275" indent="-523875" defTabSz="619125">
              <a:lnSpc>
                <a:spcPct val="100000"/>
              </a:lnSpc>
              <a:spcBef>
                <a:spcPts val="0"/>
              </a:spcBef>
              <a:defRPr sz="4125" b="1"/>
            </a:lvl3pPr>
            <a:lvl4pPr marL="1895475" indent="-523875" defTabSz="619125">
              <a:lnSpc>
                <a:spcPct val="100000"/>
              </a:lnSpc>
              <a:spcBef>
                <a:spcPts val="0"/>
              </a:spcBef>
              <a:defRPr sz="4125" b="1"/>
            </a:lvl4pPr>
            <a:lvl5pPr marL="2352675" indent="-523875" defTabSz="619125">
              <a:lnSpc>
                <a:spcPct val="100000"/>
              </a:lnSpc>
              <a:spcBef>
                <a:spcPts val="0"/>
              </a:spcBef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01117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16478250" cy="1076325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1779720"/>
            <a:ext cx="16478250" cy="701087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981075" indent="-523875" defTabSz="619125">
              <a:lnSpc>
                <a:spcPct val="100000"/>
              </a:lnSpc>
              <a:spcBef>
                <a:spcPts val="0"/>
              </a:spcBef>
              <a:defRPr sz="4125" b="1"/>
            </a:lvl2pPr>
            <a:lvl3pPr marL="1438275" indent="-523875" defTabSz="619125">
              <a:lnSpc>
                <a:spcPct val="100000"/>
              </a:lnSpc>
              <a:spcBef>
                <a:spcPts val="0"/>
              </a:spcBef>
              <a:defRPr sz="4125" b="1"/>
            </a:lvl3pPr>
            <a:lvl4pPr marL="1895475" indent="-523875" defTabSz="619125">
              <a:lnSpc>
                <a:spcPct val="100000"/>
              </a:lnSpc>
              <a:spcBef>
                <a:spcPts val="0"/>
              </a:spcBef>
              <a:defRPr sz="4125" b="1"/>
            </a:lvl4pPr>
            <a:lvl5pPr marL="2352675" indent="-523875" defTabSz="619125">
              <a:lnSpc>
                <a:spcPct val="100000"/>
              </a:lnSpc>
              <a:spcBef>
                <a:spcPts val="0"/>
              </a:spcBef>
              <a:defRPr sz="4125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74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4011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04875" y="3690632"/>
            <a:ext cx="16478250" cy="2905736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8471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04875" y="806944"/>
            <a:ext cx="16478250" cy="5431190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6196635"/>
            <a:ext cx="16478250" cy="701085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24754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2518" y="8006590"/>
            <a:ext cx="15150041" cy="477736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  <a:lvl2pPr marL="800100" indent="-342900" defTabSz="619125">
              <a:lnSpc>
                <a:spcPct val="100000"/>
              </a:lnSpc>
              <a:spcBef>
                <a:spcPts val="0"/>
              </a:spcBef>
              <a:defRPr sz="2700" b="1"/>
            </a:lvl2pPr>
            <a:lvl3pPr marL="1257300" indent="-342900" defTabSz="619125">
              <a:lnSpc>
                <a:spcPct val="100000"/>
              </a:lnSpc>
              <a:spcBef>
                <a:spcPts val="0"/>
              </a:spcBef>
              <a:defRPr sz="2700" b="1"/>
            </a:lvl3pPr>
            <a:lvl4pPr marL="1714500" indent="-342900" defTabSz="619125">
              <a:lnSpc>
                <a:spcPct val="100000"/>
              </a:lnSpc>
              <a:spcBef>
                <a:spcPts val="0"/>
              </a:spcBef>
              <a:defRPr sz="2700" b="1"/>
            </a:lvl4pPr>
            <a:lvl5pPr marL="2171700" indent="-342900" defTabSz="619125">
              <a:lnSpc>
                <a:spcPct val="100000"/>
              </a:lnSpc>
              <a:spcBef>
                <a:spcPts val="0"/>
              </a:spcBef>
              <a:defRPr sz="27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315442" y="3704895"/>
            <a:ext cx="15657116" cy="2877212"/>
          </a:xfrm>
          <a:prstGeom prst="rect">
            <a:avLst/>
          </a:prstGeom>
        </p:spPr>
        <p:txBody>
          <a:bodyPr numCol="1" spcCol="38100"/>
          <a:lstStyle>
            <a:lvl1pPr marL="225656" indent="-98888">
              <a:spcBef>
                <a:spcPts val="0"/>
              </a:spcBef>
              <a:buSzTx/>
              <a:buNone/>
              <a:defRPr sz="6375" spc="-1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128460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1820526" y="762000"/>
            <a:ext cx="5579324" cy="446225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0125075" y="2983707"/>
            <a:ext cx="7829550" cy="911263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04775" y="371475"/>
            <a:ext cx="12458700" cy="9344025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786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000125" y="-4143375"/>
            <a:ext cx="20288250" cy="162306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22218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59999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04875" y="3186377"/>
            <a:ext cx="16478250" cy="6192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2740025" y="2057400"/>
            <a:ext cx="14630401" cy="112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01125" y="9781358"/>
            <a:ext cx="314189" cy="31034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438150">
              <a:defRPr sz="135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59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/>
  <p:txStyles>
    <p:titleStyle>
      <a:lvl1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4572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9144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716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8288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860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7432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2004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6576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1148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47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9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51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53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5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14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56.png"/><Relationship Id="rId10" Type="http://schemas.openxmlformats.org/officeDocument/2006/relationships/image" Target="../media/image72.png"/><Relationship Id="rId4" Type="http://schemas.openxmlformats.org/officeDocument/2006/relationships/image" Target="../media/image67.svg"/><Relationship Id="rId9" Type="http://schemas.openxmlformats.org/officeDocument/2006/relationships/image" Target="../media/image7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6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1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tarry-background_short1.jpg" descr="starry-background_short1.jpg"/>
          <p:cNvPicPr>
            <a:picLocks noChangeAspect="1"/>
          </p:cNvPicPr>
          <p:nvPr/>
        </p:nvPicPr>
        <p:blipFill>
          <a:blip r:embed="rId2"/>
          <a:srcRect l="3763" t="14220" r="3763" b="7577"/>
          <a:stretch>
            <a:fillRect/>
          </a:stretch>
        </p:blipFill>
        <p:spPr>
          <a:xfrm>
            <a:off x="-31899" y="-18343"/>
            <a:ext cx="18351800" cy="10323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CDNLA-show-dc-gaylord-natl-dome-2024-logo.png" descr="CDNLA-show-dc-gaylord-natl-dome-2024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284" y="3140812"/>
            <a:ext cx="15239432" cy="277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red-stripped-bottom.png" descr="red-stripped-bottom.png"/>
          <p:cNvPicPr>
            <a:picLocks noChangeAspect="1"/>
          </p:cNvPicPr>
          <p:nvPr/>
        </p:nvPicPr>
        <p:blipFill>
          <a:blip r:embed="rId4"/>
          <a:srcRect t="54070" b="16191"/>
          <a:stretch>
            <a:fillRect/>
          </a:stretch>
        </p:blipFill>
        <p:spPr>
          <a:xfrm>
            <a:off x="-1" y="9006014"/>
            <a:ext cx="18288001" cy="1333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87923">
            <a:off x="14686846" y="-9103325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260093" y="3649716"/>
            <a:ext cx="4629596" cy="3136453"/>
            <a:chOff x="0" y="0"/>
            <a:chExt cx="1698050" cy="11503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8050" cy="1150393"/>
            </a:xfrm>
            <a:custGeom>
              <a:avLst/>
              <a:gdLst/>
              <a:ahLst/>
              <a:cxnLst/>
              <a:rect l="l" t="t" r="r" b="b"/>
              <a:pathLst>
                <a:path w="1698050" h="1150393">
                  <a:moveTo>
                    <a:pt x="51840" y="0"/>
                  </a:moveTo>
                  <a:lnTo>
                    <a:pt x="1646210" y="0"/>
                  </a:lnTo>
                  <a:cubicBezTo>
                    <a:pt x="1659959" y="0"/>
                    <a:pt x="1673144" y="5462"/>
                    <a:pt x="1682866" y="15184"/>
                  </a:cubicBezTo>
                  <a:cubicBezTo>
                    <a:pt x="1692588" y="24906"/>
                    <a:pt x="1698050" y="38091"/>
                    <a:pt x="1698050" y="51840"/>
                  </a:cubicBezTo>
                  <a:lnTo>
                    <a:pt x="1698050" y="1098553"/>
                  </a:lnTo>
                  <a:cubicBezTo>
                    <a:pt x="1698050" y="1112301"/>
                    <a:pt x="1692588" y="1125487"/>
                    <a:pt x="1682866" y="1135209"/>
                  </a:cubicBezTo>
                  <a:cubicBezTo>
                    <a:pt x="1673144" y="1144931"/>
                    <a:pt x="1659959" y="1150393"/>
                    <a:pt x="1646210" y="1150393"/>
                  </a:cubicBezTo>
                  <a:lnTo>
                    <a:pt x="51840" y="1150393"/>
                  </a:lnTo>
                  <a:cubicBezTo>
                    <a:pt x="38091" y="1150393"/>
                    <a:pt x="24906" y="1144931"/>
                    <a:pt x="15184" y="1135209"/>
                  </a:cubicBezTo>
                  <a:cubicBezTo>
                    <a:pt x="5462" y="1125487"/>
                    <a:pt x="0" y="1112301"/>
                    <a:pt x="0" y="1098553"/>
                  </a:cubicBezTo>
                  <a:lnTo>
                    <a:pt x="0" y="51840"/>
                  </a:lnTo>
                  <a:cubicBezTo>
                    <a:pt x="0" y="38091"/>
                    <a:pt x="5462" y="24906"/>
                    <a:pt x="15184" y="15184"/>
                  </a:cubicBezTo>
                  <a:cubicBezTo>
                    <a:pt x="24906" y="5462"/>
                    <a:pt x="38091" y="0"/>
                    <a:pt x="51840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698050" cy="1169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79130" y="2447423"/>
            <a:ext cx="3213760" cy="847111"/>
            <a:chOff x="0" y="0"/>
            <a:chExt cx="1178747" cy="3107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747" cy="310705"/>
            </a:xfrm>
            <a:custGeom>
              <a:avLst/>
              <a:gdLst/>
              <a:ahLst/>
              <a:cxnLst/>
              <a:rect l="l" t="t" r="r" b="b"/>
              <a:pathLst>
                <a:path w="1178747" h="310705">
                  <a:moveTo>
                    <a:pt x="74679" y="0"/>
                  </a:moveTo>
                  <a:lnTo>
                    <a:pt x="1104069" y="0"/>
                  </a:lnTo>
                  <a:cubicBezTo>
                    <a:pt x="1123875" y="0"/>
                    <a:pt x="1142870" y="7868"/>
                    <a:pt x="1156875" y="21873"/>
                  </a:cubicBezTo>
                  <a:cubicBezTo>
                    <a:pt x="1170879" y="35878"/>
                    <a:pt x="1178747" y="54873"/>
                    <a:pt x="1178747" y="74679"/>
                  </a:cubicBezTo>
                  <a:lnTo>
                    <a:pt x="1178747" y="236026"/>
                  </a:lnTo>
                  <a:cubicBezTo>
                    <a:pt x="1178747" y="255832"/>
                    <a:pt x="1170879" y="274827"/>
                    <a:pt x="1156875" y="288832"/>
                  </a:cubicBezTo>
                  <a:cubicBezTo>
                    <a:pt x="1142870" y="302837"/>
                    <a:pt x="1123875" y="310705"/>
                    <a:pt x="1104069" y="310705"/>
                  </a:cubicBezTo>
                  <a:lnTo>
                    <a:pt x="74679" y="310705"/>
                  </a:lnTo>
                  <a:cubicBezTo>
                    <a:pt x="54873" y="310705"/>
                    <a:pt x="35878" y="302837"/>
                    <a:pt x="21873" y="288832"/>
                  </a:cubicBezTo>
                  <a:cubicBezTo>
                    <a:pt x="7868" y="274827"/>
                    <a:pt x="0" y="255832"/>
                    <a:pt x="0" y="236026"/>
                  </a:cubicBezTo>
                  <a:lnTo>
                    <a:pt x="0" y="74679"/>
                  </a:lnTo>
                  <a:cubicBezTo>
                    <a:pt x="0" y="54873"/>
                    <a:pt x="7868" y="35878"/>
                    <a:pt x="21873" y="21873"/>
                  </a:cubicBezTo>
                  <a:cubicBezTo>
                    <a:pt x="35878" y="7868"/>
                    <a:pt x="54873" y="0"/>
                    <a:pt x="74679" y="0"/>
                  </a:cubicBezTo>
                  <a:close/>
                </a:path>
              </a:pathLst>
            </a:custGeom>
            <a:solidFill>
              <a:srgbClr val="D9D9D9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178747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532231" y="3007363"/>
            <a:ext cx="5229960" cy="4063192"/>
            <a:chOff x="0" y="0"/>
            <a:chExt cx="1918252" cy="14903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8252" cy="1490303"/>
            </a:xfrm>
            <a:custGeom>
              <a:avLst/>
              <a:gdLst/>
              <a:ahLst/>
              <a:cxnLst/>
              <a:rect l="l" t="t" r="r" b="b"/>
              <a:pathLst>
                <a:path w="1918252" h="1490303">
                  <a:moveTo>
                    <a:pt x="45889" y="0"/>
                  </a:moveTo>
                  <a:lnTo>
                    <a:pt x="1872363" y="0"/>
                  </a:lnTo>
                  <a:cubicBezTo>
                    <a:pt x="1884534" y="0"/>
                    <a:pt x="1896206" y="4835"/>
                    <a:pt x="1904812" y="13441"/>
                  </a:cubicBezTo>
                  <a:cubicBezTo>
                    <a:pt x="1913418" y="22047"/>
                    <a:pt x="1918252" y="33719"/>
                    <a:pt x="1918252" y="45889"/>
                  </a:cubicBezTo>
                  <a:lnTo>
                    <a:pt x="1918252" y="1444414"/>
                  </a:lnTo>
                  <a:cubicBezTo>
                    <a:pt x="1918252" y="1469758"/>
                    <a:pt x="1897707" y="1490303"/>
                    <a:pt x="1872363" y="1490303"/>
                  </a:cubicBezTo>
                  <a:lnTo>
                    <a:pt x="45889" y="1490303"/>
                  </a:lnTo>
                  <a:cubicBezTo>
                    <a:pt x="33719" y="1490303"/>
                    <a:pt x="22047" y="1485469"/>
                    <a:pt x="13441" y="1476863"/>
                  </a:cubicBezTo>
                  <a:cubicBezTo>
                    <a:pt x="4835" y="1468257"/>
                    <a:pt x="0" y="1456585"/>
                    <a:pt x="0" y="1444414"/>
                  </a:cubicBezTo>
                  <a:lnTo>
                    <a:pt x="0" y="45889"/>
                  </a:lnTo>
                  <a:cubicBezTo>
                    <a:pt x="0" y="33719"/>
                    <a:pt x="4835" y="22047"/>
                    <a:pt x="13441" y="13441"/>
                  </a:cubicBezTo>
                  <a:cubicBezTo>
                    <a:pt x="22047" y="4835"/>
                    <a:pt x="33719" y="0"/>
                    <a:pt x="45889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918252" cy="150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920434" y="7993572"/>
            <a:ext cx="4624538" cy="847111"/>
            <a:chOff x="0" y="0"/>
            <a:chExt cx="1696195" cy="3107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96195" cy="310705"/>
            </a:xfrm>
            <a:custGeom>
              <a:avLst/>
              <a:gdLst/>
              <a:ahLst/>
              <a:cxnLst/>
              <a:rect l="l" t="t" r="r" b="b"/>
              <a:pathLst>
                <a:path w="1696195" h="310705">
                  <a:moveTo>
                    <a:pt x="51897" y="0"/>
                  </a:moveTo>
                  <a:lnTo>
                    <a:pt x="1644298" y="0"/>
                  </a:lnTo>
                  <a:cubicBezTo>
                    <a:pt x="1672960" y="0"/>
                    <a:pt x="1696195" y="23235"/>
                    <a:pt x="1696195" y="51897"/>
                  </a:cubicBezTo>
                  <a:lnTo>
                    <a:pt x="1696195" y="258808"/>
                  </a:lnTo>
                  <a:cubicBezTo>
                    <a:pt x="1696195" y="287470"/>
                    <a:pt x="1672960" y="310705"/>
                    <a:pt x="1644298" y="310705"/>
                  </a:cubicBezTo>
                  <a:lnTo>
                    <a:pt x="51897" y="310705"/>
                  </a:lnTo>
                  <a:cubicBezTo>
                    <a:pt x="23235" y="310705"/>
                    <a:pt x="0" y="287470"/>
                    <a:pt x="0" y="258808"/>
                  </a:cubicBezTo>
                  <a:lnTo>
                    <a:pt x="0" y="51897"/>
                  </a:lnTo>
                  <a:cubicBezTo>
                    <a:pt x="0" y="23235"/>
                    <a:pt x="23235" y="0"/>
                    <a:pt x="51897" y="0"/>
                  </a:cubicBezTo>
                  <a:close/>
                </a:path>
              </a:pathLst>
            </a:custGeom>
            <a:solidFill>
              <a:srgbClr val="D9D9D9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69619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2989368">
            <a:off x="11301137" y="7963806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0" y="0"/>
                </a:moveTo>
                <a:lnTo>
                  <a:pt x="1776374" y="0"/>
                </a:lnTo>
                <a:lnTo>
                  <a:pt x="1776374" y="501826"/>
                </a:lnTo>
                <a:lnTo>
                  <a:pt x="0" y="501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538888" y="1252512"/>
            <a:ext cx="8904094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2"/>
              </a:lnSpc>
              <a:spcBef>
                <a:spcPct val="0"/>
              </a:spcBef>
            </a:pPr>
            <a:r>
              <a:rPr lang="en-US" sz="5900" b="1" spc="578">
                <a:solidFill>
                  <a:srgbClr val="E6152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9130" y="2592969"/>
            <a:ext cx="3147273" cy="45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b="1" spc="26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Innate Needs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50019" y="3592566"/>
            <a:ext cx="6336603" cy="2535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3"/>
              </a:lnSpc>
            </a:pPr>
            <a:r>
              <a:rPr lang="en-US" sz="363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Loyalty</a:t>
            </a:r>
          </a:p>
          <a:p>
            <a:pPr algn="ctr">
              <a:lnSpc>
                <a:spcPts val="5083"/>
              </a:lnSpc>
            </a:pPr>
            <a:r>
              <a:rPr lang="en-US" sz="363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Sense of Control</a:t>
            </a:r>
          </a:p>
          <a:p>
            <a:pPr algn="ctr">
              <a:lnSpc>
                <a:spcPts val="5083"/>
              </a:lnSpc>
            </a:pPr>
            <a:r>
              <a:rPr lang="en-US" sz="363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Appreciation</a:t>
            </a:r>
          </a:p>
          <a:p>
            <a:pPr algn="ctr">
              <a:lnSpc>
                <a:spcPts val="5083"/>
              </a:lnSpc>
            </a:pPr>
            <a:r>
              <a:rPr lang="en-US" sz="363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Credit for Work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20434" y="8167094"/>
            <a:ext cx="4504161" cy="45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b="1" spc="26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Sounds or looks like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78887" y="2991561"/>
            <a:ext cx="5928745" cy="411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9320" lvl="1" indent="-319660" algn="l">
              <a:lnSpc>
                <a:spcPts val="4145"/>
              </a:lnSpc>
              <a:buFont typeface="Arial"/>
              <a:buChar char="•"/>
            </a:pPr>
            <a:r>
              <a:rPr lang="en-US" sz="296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Being prioritized, knowing you had their back </a:t>
            </a:r>
          </a:p>
          <a:p>
            <a:pPr marL="639320" lvl="1" indent="-319660" algn="l">
              <a:lnSpc>
                <a:spcPts val="4145"/>
              </a:lnSpc>
              <a:buFont typeface="Arial"/>
              <a:buChar char="•"/>
            </a:pPr>
            <a:r>
              <a:rPr lang="en-US" sz="296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Everyone pulling their weight, following the plan</a:t>
            </a:r>
          </a:p>
          <a:p>
            <a:pPr marL="639320" lvl="1" indent="-319660" algn="l">
              <a:lnSpc>
                <a:spcPts val="4145"/>
              </a:lnSpc>
              <a:buFont typeface="Arial"/>
              <a:buChar char="•"/>
            </a:pPr>
            <a:r>
              <a:rPr lang="en-US" sz="296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Being valued for their unique strengths </a:t>
            </a:r>
          </a:p>
          <a:p>
            <a:pPr marL="639320" lvl="1" indent="-319660" algn="l">
              <a:lnSpc>
                <a:spcPts val="4145"/>
              </a:lnSpc>
              <a:buFont typeface="Arial"/>
              <a:buChar char="•"/>
            </a:pPr>
            <a:r>
              <a:rPr lang="en-US" sz="296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Being valued for their contributions </a:t>
            </a:r>
          </a:p>
        </p:txBody>
      </p:sp>
      <p:sp>
        <p:nvSpPr>
          <p:cNvPr id="22" name="Freeform 22"/>
          <p:cNvSpPr/>
          <p:nvPr/>
        </p:nvSpPr>
        <p:spPr>
          <a:xfrm rot="-8970905" flipH="1">
            <a:off x="3697400" y="3056496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5" y="0"/>
                </a:moveTo>
                <a:lnTo>
                  <a:pt x="0" y="0"/>
                </a:lnTo>
                <a:lnTo>
                  <a:pt x="0" y="501825"/>
                </a:lnTo>
                <a:lnTo>
                  <a:pt x="1776375" y="501825"/>
                </a:lnTo>
                <a:lnTo>
                  <a:pt x="17763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887923">
            <a:off x="-7887557" y="2904474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90127" y="647410"/>
            <a:ext cx="12257483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en-US" sz="5896" b="1">
                <a:solidFill>
                  <a:srgbClr val="D6801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LOUD</a:t>
            </a:r>
          </a:p>
        </p:txBody>
      </p:sp>
      <p:sp>
        <p:nvSpPr>
          <p:cNvPr id="3" name="Freeform 3"/>
          <p:cNvSpPr/>
          <p:nvPr/>
        </p:nvSpPr>
        <p:spPr>
          <a:xfrm>
            <a:off x="1159665" y="2721954"/>
            <a:ext cx="7581538" cy="6330584"/>
          </a:xfrm>
          <a:custGeom>
            <a:avLst/>
            <a:gdLst/>
            <a:ahLst/>
            <a:cxnLst/>
            <a:rect l="l" t="t" r="r" b="b"/>
            <a:pathLst>
              <a:path w="7581538" h="6330584">
                <a:moveTo>
                  <a:pt x="0" y="0"/>
                </a:moveTo>
                <a:lnTo>
                  <a:pt x="7581538" y="0"/>
                </a:lnTo>
                <a:lnTo>
                  <a:pt x="7581538" y="6330584"/>
                </a:lnTo>
                <a:lnTo>
                  <a:pt x="0" y="63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580639" y="5003269"/>
            <a:ext cx="1119874" cy="11198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548193" y="3662596"/>
            <a:ext cx="1119874" cy="111987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48193" y="2381710"/>
            <a:ext cx="1119874" cy="111987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580639" y="7429517"/>
            <a:ext cx="1119874" cy="111987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618739" y="6216393"/>
            <a:ext cx="1119874" cy="111987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749269" y="2582786"/>
            <a:ext cx="717722" cy="717722"/>
          </a:xfrm>
          <a:custGeom>
            <a:avLst/>
            <a:gdLst/>
            <a:ahLst/>
            <a:cxnLst/>
            <a:rect l="l" t="t" r="r" b="b"/>
            <a:pathLst>
              <a:path w="717722" h="717722">
                <a:moveTo>
                  <a:pt x="0" y="0"/>
                </a:moveTo>
                <a:lnTo>
                  <a:pt x="717722" y="0"/>
                </a:lnTo>
                <a:lnTo>
                  <a:pt x="717722" y="717722"/>
                </a:lnTo>
                <a:lnTo>
                  <a:pt x="0" y="717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718075" y="3832478"/>
            <a:ext cx="780112" cy="780112"/>
          </a:xfrm>
          <a:custGeom>
            <a:avLst/>
            <a:gdLst/>
            <a:ahLst/>
            <a:cxnLst/>
            <a:rect l="l" t="t" r="r" b="b"/>
            <a:pathLst>
              <a:path w="780112" h="780112">
                <a:moveTo>
                  <a:pt x="0" y="0"/>
                </a:moveTo>
                <a:lnTo>
                  <a:pt x="780111" y="0"/>
                </a:lnTo>
                <a:lnTo>
                  <a:pt x="780111" y="780111"/>
                </a:lnTo>
                <a:lnTo>
                  <a:pt x="0" y="780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747913" y="5161018"/>
            <a:ext cx="804377" cy="804377"/>
          </a:xfrm>
          <a:custGeom>
            <a:avLst/>
            <a:gdLst/>
            <a:ahLst/>
            <a:cxnLst/>
            <a:rect l="l" t="t" r="r" b="b"/>
            <a:pathLst>
              <a:path w="804377" h="804377">
                <a:moveTo>
                  <a:pt x="0" y="0"/>
                </a:moveTo>
                <a:lnTo>
                  <a:pt x="804377" y="0"/>
                </a:lnTo>
                <a:lnTo>
                  <a:pt x="804377" y="804376"/>
                </a:lnTo>
                <a:lnTo>
                  <a:pt x="0" y="804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762562" y="6396515"/>
            <a:ext cx="775078" cy="775078"/>
          </a:xfrm>
          <a:custGeom>
            <a:avLst/>
            <a:gdLst/>
            <a:ahLst/>
            <a:cxnLst/>
            <a:rect l="l" t="t" r="r" b="b"/>
            <a:pathLst>
              <a:path w="775078" h="775078">
                <a:moveTo>
                  <a:pt x="0" y="0"/>
                </a:moveTo>
                <a:lnTo>
                  <a:pt x="775079" y="0"/>
                </a:lnTo>
                <a:lnTo>
                  <a:pt x="775079" y="775078"/>
                </a:lnTo>
                <a:lnTo>
                  <a:pt x="0" y="775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738388" y="7596260"/>
            <a:ext cx="804377" cy="804377"/>
          </a:xfrm>
          <a:custGeom>
            <a:avLst/>
            <a:gdLst/>
            <a:ahLst/>
            <a:cxnLst/>
            <a:rect l="l" t="t" r="r" b="b"/>
            <a:pathLst>
              <a:path w="804377" h="804377">
                <a:moveTo>
                  <a:pt x="0" y="0"/>
                </a:moveTo>
                <a:lnTo>
                  <a:pt x="804377" y="0"/>
                </a:lnTo>
                <a:lnTo>
                  <a:pt x="804377" y="804377"/>
                </a:lnTo>
                <a:lnTo>
                  <a:pt x="0" y="804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1850433" y="2645754"/>
            <a:ext cx="4319276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elaborate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75222" y="3872966"/>
            <a:ext cx="4827276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exaggerate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56172" y="5194589"/>
            <a:ext cx="5360637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speak too loudly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65697" y="6320315"/>
            <a:ext cx="5014274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interupt others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932372" y="7371875"/>
            <a:ext cx="5318048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Has a tendency to be forgetful &amp; naive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877617" y="5383892"/>
            <a:ext cx="1723868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D6801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Laughter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14434" y="3607053"/>
            <a:ext cx="2864549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D6801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Brings Joy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674704" y="3624496"/>
            <a:ext cx="2275730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D6801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Encouraging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82984" y="5362439"/>
            <a:ext cx="1929367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D6801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Inspiring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82984" y="7250203"/>
            <a:ext cx="1813912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D6801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Magnetic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743000" y="7250203"/>
            <a:ext cx="1858486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D6801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Optimism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633726" y="1923656"/>
            <a:ext cx="621854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2928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Strengths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525000" y="1923656"/>
            <a:ext cx="621854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2928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Weaknesses </a:t>
            </a:r>
          </a:p>
        </p:txBody>
      </p:sp>
      <p:sp>
        <p:nvSpPr>
          <p:cNvPr id="37" name="Freeform 37"/>
          <p:cNvSpPr/>
          <p:nvPr/>
        </p:nvSpPr>
        <p:spPr>
          <a:xfrm rot="887923">
            <a:off x="13840098" y="-8916739"/>
            <a:ext cx="12368122" cy="12691170"/>
          </a:xfrm>
          <a:custGeom>
            <a:avLst/>
            <a:gdLst/>
            <a:ahLst/>
            <a:cxnLst/>
            <a:rect l="l" t="t" r="r" b="b"/>
            <a:pathLst>
              <a:path w="12368122" h="12691170">
                <a:moveTo>
                  <a:pt x="0" y="0"/>
                </a:moveTo>
                <a:lnTo>
                  <a:pt x="12368122" y="0"/>
                </a:lnTo>
                <a:lnTo>
                  <a:pt x="12368122" y="12691169"/>
                </a:lnTo>
                <a:lnTo>
                  <a:pt x="0" y="126911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2780745" y="9414488"/>
            <a:ext cx="1272651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Uniquely wired to see the best in people and circumstances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260093" y="3649716"/>
            <a:ext cx="4629596" cy="3136453"/>
            <a:chOff x="0" y="0"/>
            <a:chExt cx="1698050" cy="11503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8050" cy="1150393"/>
            </a:xfrm>
            <a:custGeom>
              <a:avLst/>
              <a:gdLst/>
              <a:ahLst/>
              <a:cxnLst/>
              <a:rect l="l" t="t" r="r" b="b"/>
              <a:pathLst>
                <a:path w="1698050" h="1150393">
                  <a:moveTo>
                    <a:pt x="51840" y="0"/>
                  </a:moveTo>
                  <a:lnTo>
                    <a:pt x="1646210" y="0"/>
                  </a:lnTo>
                  <a:cubicBezTo>
                    <a:pt x="1659959" y="0"/>
                    <a:pt x="1673144" y="5462"/>
                    <a:pt x="1682866" y="15184"/>
                  </a:cubicBezTo>
                  <a:cubicBezTo>
                    <a:pt x="1692588" y="24906"/>
                    <a:pt x="1698050" y="38091"/>
                    <a:pt x="1698050" y="51840"/>
                  </a:cubicBezTo>
                  <a:lnTo>
                    <a:pt x="1698050" y="1098553"/>
                  </a:lnTo>
                  <a:cubicBezTo>
                    <a:pt x="1698050" y="1112301"/>
                    <a:pt x="1692588" y="1125487"/>
                    <a:pt x="1682866" y="1135209"/>
                  </a:cubicBezTo>
                  <a:cubicBezTo>
                    <a:pt x="1673144" y="1144931"/>
                    <a:pt x="1659959" y="1150393"/>
                    <a:pt x="1646210" y="1150393"/>
                  </a:cubicBezTo>
                  <a:lnTo>
                    <a:pt x="51840" y="1150393"/>
                  </a:lnTo>
                  <a:cubicBezTo>
                    <a:pt x="38091" y="1150393"/>
                    <a:pt x="24906" y="1144931"/>
                    <a:pt x="15184" y="1135209"/>
                  </a:cubicBezTo>
                  <a:cubicBezTo>
                    <a:pt x="5462" y="1125487"/>
                    <a:pt x="0" y="1112301"/>
                    <a:pt x="0" y="1098553"/>
                  </a:cubicBezTo>
                  <a:lnTo>
                    <a:pt x="0" y="51840"/>
                  </a:lnTo>
                  <a:cubicBezTo>
                    <a:pt x="0" y="38091"/>
                    <a:pt x="5462" y="24906"/>
                    <a:pt x="15184" y="15184"/>
                  </a:cubicBezTo>
                  <a:cubicBezTo>
                    <a:pt x="24906" y="5462"/>
                    <a:pt x="38091" y="0"/>
                    <a:pt x="51840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698050" cy="1169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16618" y="3050657"/>
            <a:ext cx="3423590" cy="761857"/>
            <a:chOff x="0" y="0"/>
            <a:chExt cx="1255709" cy="2794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5709" cy="279435"/>
            </a:xfrm>
            <a:custGeom>
              <a:avLst/>
              <a:gdLst/>
              <a:ahLst/>
              <a:cxnLst/>
              <a:rect l="l" t="t" r="r" b="b"/>
              <a:pathLst>
                <a:path w="1255709" h="279435">
                  <a:moveTo>
                    <a:pt x="70102" y="0"/>
                  </a:moveTo>
                  <a:lnTo>
                    <a:pt x="1185608" y="0"/>
                  </a:lnTo>
                  <a:cubicBezTo>
                    <a:pt x="1224324" y="0"/>
                    <a:pt x="1255709" y="31386"/>
                    <a:pt x="1255709" y="70102"/>
                  </a:cubicBezTo>
                  <a:lnTo>
                    <a:pt x="1255709" y="209333"/>
                  </a:lnTo>
                  <a:cubicBezTo>
                    <a:pt x="1255709" y="248049"/>
                    <a:pt x="1224324" y="279435"/>
                    <a:pt x="1185608" y="279435"/>
                  </a:cubicBezTo>
                  <a:lnTo>
                    <a:pt x="70102" y="279435"/>
                  </a:lnTo>
                  <a:cubicBezTo>
                    <a:pt x="31386" y="279435"/>
                    <a:pt x="0" y="248049"/>
                    <a:pt x="0" y="209333"/>
                  </a:cubicBezTo>
                  <a:lnTo>
                    <a:pt x="0" y="70102"/>
                  </a:lnTo>
                  <a:cubicBezTo>
                    <a:pt x="0" y="31386"/>
                    <a:pt x="31386" y="0"/>
                    <a:pt x="70102" y="0"/>
                  </a:cubicBezTo>
                  <a:close/>
                </a:path>
              </a:pathLst>
            </a:custGeom>
            <a:solidFill>
              <a:srgbClr val="D9D9D9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255709" cy="298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33823" y="2954136"/>
            <a:ext cx="5437778" cy="4152453"/>
            <a:chOff x="0" y="0"/>
            <a:chExt cx="1994476" cy="15230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94476" cy="1523043"/>
            </a:xfrm>
            <a:custGeom>
              <a:avLst/>
              <a:gdLst/>
              <a:ahLst/>
              <a:cxnLst/>
              <a:rect l="l" t="t" r="r" b="b"/>
              <a:pathLst>
                <a:path w="1994476" h="1523043">
                  <a:moveTo>
                    <a:pt x="44136" y="0"/>
                  </a:moveTo>
                  <a:lnTo>
                    <a:pt x="1950341" y="0"/>
                  </a:lnTo>
                  <a:cubicBezTo>
                    <a:pt x="1974716" y="0"/>
                    <a:pt x="1994476" y="19760"/>
                    <a:pt x="1994476" y="44136"/>
                  </a:cubicBezTo>
                  <a:lnTo>
                    <a:pt x="1994476" y="1478907"/>
                  </a:lnTo>
                  <a:cubicBezTo>
                    <a:pt x="1994476" y="1503283"/>
                    <a:pt x="1974716" y="1523043"/>
                    <a:pt x="1950341" y="1523043"/>
                  </a:cubicBezTo>
                  <a:lnTo>
                    <a:pt x="44136" y="1523043"/>
                  </a:lnTo>
                  <a:cubicBezTo>
                    <a:pt x="32430" y="1523043"/>
                    <a:pt x="21204" y="1518393"/>
                    <a:pt x="12927" y="1510116"/>
                  </a:cubicBezTo>
                  <a:cubicBezTo>
                    <a:pt x="4650" y="1501839"/>
                    <a:pt x="0" y="1490613"/>
                    <a:pt x="0" y="1478907"/>
                  </a:cubicBezTo>
                  <a:lnTo>
                    <a:pt x="0" y="44136"/>
                  </a:lnTo>
                  <a:cubicBezTo>
                    <a:pt x="0" y="19760"/>
                    <a:pt x="19760" y="0"/>
                    <a:pt x="44136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994476" cy="1542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16634" y="8603308"/>
            <a:ext cx="4002318" cy="808829"/>
            <a:chOff x="0" y="0"/>
            <a:chExt cx="1467976" cy="2966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7976" cy="296664"/>
            </a:xfrm>
            <a:custGeom>
              <a:avLst/>
              <a:gdLst/>
              <a:ahLst/>
              <a:cxnLst/>
              <a:rect l="l" t="t" r="r" b="b"/>
              <a:pathLst>
                <a:path w="1467976" h="296664">
                  <a:moveTo>
                    <a:pt x="59965" y="0"/>
                  </a:moveTo>
                  <a:lnTo>
                    <a:pt x="1408011" y="0"/>
                  </a:lnTo>
                  <a:cubicBezTo>
                    <a:pt x="1423914" y="0"/>
                    <a:pt x="1439167" y="6318"/>
                    <a:pt x="1450412" y="17563"/>
                  </a:cubicBezTo>
                  <a:cubicBezTo>
                    <a:pt x="1461658" y="28809"/>
                    <a:pt x="1467976" y="44061"/>
                    <a:pt x="1467976" y="59965"/>
                  </a:cubicBezTo>
                  <a:lnTo>
                    <a:pt x="1467976" y="236698"/>
                  </a:lnTo>
                  <a:cubicBezTo>
                    <a:pt x="1467976" y="269816"/>
                    <a:pt x="1441129" y="296664"/>
                    <a:pt x="1408011" y="296664"/>
                  </a:cubicBezTo>
                  <a:lnTo>
                    <a:pt x="59965" y="296664"/>
                  </a:lnTo>
                  <a:cubicBezTo>
                    <a:pt x="26847" y="296664"/>
                    <a:pt x="0" y="269816"/>
                    <a:pt x="0" y="236698"/>
                  </a:cubicBezTo>
                  <a:lnTo>
                    <a:pt x="0" y="59965"/>
                  </a:lnTo>
                  <a:cubicBezTo>
                    <a:pt x="0" y="26847"/>
                    <a:pt x="26847" y="0"/>
                    <a:pt x="59965" y="0"/>
                  </a:cubicBezTo>
                  <a:close/>
                </a:path>
              </a:pathLst>
            </a:custGeom>
            <a:solidFill>
              <a:srgbClr val="D9D9D9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467976" cy="315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2900602">
            <a:off x="12108579" y="8330849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0" y="0"/>
                </a:moveTo>
                <a:lnTo>
                  <a:pt x="1776375" y="0"/>
                </a:lnTo>
                <a:lnTo>
                  <a:pt x="1776375" y="501826"/>
                </a:lnTo>
                <a:lnTo>
                  <a:pt x="0" y="501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538888" y="1252512"/>
            <a:ext cx="8904094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2"/>
              </a:lnSpc>
              <a:spcBef>
                <a:spcPct val="0"/>
              </a:spcBef>
            </a:pPr>
            <a:r>
              <a:rPr lang="en-US" sz="5900" b="1" spc="578">
                <a:solidFill>
                  <a:srgbClr val="D6801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YELLOW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6618" y="3190059"/>
            <a:ext cx="3537946" cy="45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b="1" spc="26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Innate Needs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659306" y="4534525"/>
            <a:ext cx="3395403" cy="2564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Approval</a:t>
            </a:r>
          </a:p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Acceptance</a:t>
            </a:r>
          </a:p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Attention</a:t>
            </a:r>
          </a:p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Affection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54709" y="8750360"/>
            <a:ext cx="4276855" cy="44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28"/>
              </a:lnSpc>
            </a:pPr>
            <a:r>
              <a:rPr lang="en-US" sz="2708" b="1" spc="2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Sounds or looks like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44191" y="2896986"/>
            <a:ext cx="6515109" cy="400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8501" lvl="1" indent="-349251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Being liked for who they are without needing to change.</a:t>
            </a:r>
          </a:p>
          <a:p>
            <a:pPr marL="698501" lvl="1" indent="-349251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Being invited or included.</a:t>
            </a:r>
          </a:p>
          <a:p>
            <a:pPr marL="698501" lvl="1" indent="-349251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Having your full focus, especially eye contact. </a:t>
            </a:r>
          </a:p>
          <a:p>
            <a:pPr marL="698501" lvl="1" indent="-349251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Being noticed or acknowledged. </a:t>
            </a:r>
          </a:p>
        </p:txBody>
      </p:sp>
      <p:sp>
        <p:nvSpPr>
          <p:cNvPr id="22" name="Freeform 22"/>
          <p:cNvSpPr/>
          <p:nvPr/>
        </p:nvSpPr>
        <p:spPr>
          <a:xfrm rot="-9539379" flipH="1">
            <a:off x="3771119" y="3445183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5" y="0"/>
                </a:moveTo>
                <a:lnTo>
                  <a:pt x="0" y="0"/>
                </a:lnTo>
                <a:lnTo>
                  <a:pt x="0" y="501826"/>
                </a:lnTo>
                <a:lnTo>
                  <a:pt x="1776375" y="501826"/>
                </a:lnTo>
                <a:lnTo>
                  <a:pt x="17763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887923">
            <a:off x="-8032069" y="3400893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25453" y="726449"/>
            <a:ext cx="12257483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en-US" sz="5896" b="1">
                <a:solidFill>
                  <a:srgbClr val="308C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DEEP</a:t>
            </a:r>
          </a:p>
        </p:txBody>
      </p:sp>
      <p:sp>
        <p:nvSpPr>
          <p:cNvPr id="3" name="Freeform 3"/>
          <p:cNvSpPr/>
          <p:nvPr/>
        </p:nvSpPr>
        <p:spPr>
          <a:xfrm>
            <a:off x="1159665" y="2721954"/>
            <a:ext cx="7581538" cy="6330584"/>
          </a:xfrm>
          <a:custGeom>
            <a:avLst/>
            <a:gdLst/>
            <a:ahLst/>
            <a:cxnLst/>
            <a:rect l="l" t="t" r="r" b="b"/>
            <a:pathLst>
              <a:path w="7581538" h="6330584">
                <a:moveTo>
                  <a:pt x="0" y="0"/>
                </a:moveTo>
                <a:lnTo>
                  <a:pt x="7581538" y="0"/>
                </a:lnTo>
                <a:lnTo>
                  <a:pt x="7581538" y="6330584"/>
                </a:lnTo>
                <a:lnTo>
                  <a:pt x="0" y="63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636123" y="5476028"/>
            <a:ext cx="1119874" cy="11198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8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607548" y="4207513"/>
            <a:ext cx="1119874" cy="111987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8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07548" y="2909376"/>
            <a:ext cx="1119874" cy="111987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8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45648" y="8144628"/>
            <a:ext cx="1119874" cy="111987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8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645648" y="6786516"/>
            <a:ext cx="1119874" cy="111987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8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808624" y="3110452"/>
            <a:ext cx="717722" cy="717722"/>
          </a:xfrm>
          <a:custGeom>
            <a:avLst/>
            <a:gdLst/>
            <a:ahLst/>
            <a:cxnLst/>
            <a:rect l="l" t="t" r="r" b="b"/>
            <a:pathLst>
              <a:path w="717722" h="717722">
                <a:moveTo>
                  <a:pt x="0" y="0"/>
                </a:moveTo>
                <a:lnTo>
                  <a:pt x="717722" y="0"/>
                </a:lnTo>
                <a:lnTo>
                  <a:pt x="717722" y="717722"/>
                </a:lnTo>
                <a:lnTo>
                  <a:pt x="0" y="717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777429" y="4377395"/>
            <a:ext cx="780112" cy="780112"/>
          </a:xfrm>
          <a:custGeom>
            <a:avLst/>
            <a:gdLst/>
            <a:ahLst/>
            <a:cxnLst/>
            <a:rect l="l" t="t" r="r" b="b"/>
            <a:pathLst>
              <a:path w="780112" h="780112">
                <a:moveTo>
                  <a:pt x="0" y="0"/>
                </a:moveTo>
                <a:lnTo>
                  <a:pt x="780112" y="0"/>
                </a:lnTo>
                <a:lnTo>
                  <a:pt x="780112" y="780111"/>
                </a:lnTo>
                <a:lnTo>
                  <a:pt x="0" y="780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793872" y="5633777"/>
            <a:ext cx="804377" cy="804377"/>
          </a:xfrm>
          <a:custGeom>
            <a:avLst/>
            <a:gdLst/>
            <a:ahLst/>
            <a:cxnLst/>
            <a:rect l="l" t="t" r="r" b="b"/>
            <a:pathLst>
              <a:path w="804377" h="804377">
                <a:moveTo>
                  <a:pt x="0" y="0"/>
                </a:moveTo>
                <a:lnTo>
                  <a:pt x="804376" y="0"/>
                </a:lnTo>
                <a:lnTo>
                  <a:pt x="804376" y="804376"/>
                </a:lnTo>
                <a:lnTo>
                  <a:pt x="0" y="804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820563" y="6966638"/>
            <a:ext cx="775078" cy="775078"/>
          </a:xfrm>
          <a:custGeom>
            <a:avLst/>
            <a:gdLst/>
            <a:ahLst/>
            <a:cxnLst/>
            <a:rect l="l" t="t" r="r" b="b"/>
            <a:pathLst>
              <a:path w="775078" h="775078">
                <a:moveTo>
                  <a:pt x="0" y="0"/>
                </a:moveTo>
                <a:lnTo>
                  <a:pt x="775078" y="0"/>
                </a:lnTo>
                <a:lnTo>
                  <a:pt x="775078" y="775078"/>
                </a:lnTo>
                <a:lnTo>
                  <a:pt x="0" y="775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803397" y="8311371"/>
            <a:ext cx="804377" cy="804377"/>
          </a:xfrm>
          <a:custGeom>
            <a:avLst/>
            <a:gdLst/>
            <a:ahLst/>
            <a:cxnLst/>
            <a:rect l="l" t="t" r="r" b="b"/>
            <a:pathLst>
              <a:path w="804377" h="804377">
                <a:moveTo>
                  <a:pt x="0" y="0"/>
                </a:moveTo>
                <a:lnTo>
                  <a:pt x="804376" y="0"/>
                </a:lnTo>
                <a:lnTo>
                  <a:pt x="804376" y="804377"/>
                </a:lnTo>
                <a:lnTo>
                  <a:pt x="0" y="804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889347" y="3148003"/>
            <a:ext cx="6766912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Remember the Negatives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889347" y="4417883"/>
            <a:ext cx="5127458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Fear of Failure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909787" y="5657823"/>
            <a:ext cx="4448546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Low Self-Esteem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889347" y="7002636"/>
            <a:ext cx="739865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Tendency to be judgemental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98872" y="8372453"/>
            <a:ext cx="5745230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Tendency to be critical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215611" y="9493103"/>
            <a:ext cx="13405389" cy="51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Uniquely wired to anticipate obstacles and creatively problem solve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75551" y="7112007"/>
            <a:ext cx="3109274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Analytical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39497" y="5289288"/>
            <a:ext cx="3109274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Creative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30188" y="3532986"/>
            <a:ext cx="2126889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Detail Oriented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057077" y="3431213"/>
            <a:ext cx="275013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Compassionate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10002" y="5289288"/>
            <a:ext cx="3109274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Artistic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738814" y="7143737"/>
            <a:ext cx="3109274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Musical 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389001" y="2107370"/>
            <a:ext cx="240271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2928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Strengths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054194" y="2107370"/>
            <a:ext cx="621854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2928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Weaknesses </a:t>
            </a:r>
          </a:p>
        </p:txBody>
      </p:sp>
      <p:sp>
        <p:nvSpPr>
          <p:cNvPr id="38" name="Freeform 38"/>
          <p:cNvSpPr/>
          <p:nvPr/>
        </p:nvSpPr>
        <p:spPr>
          <a:xfrm rot="887923">
            <a:off x="14733928" y="-12269369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514404" y="4558110"/>
            <a:ext cx="4629596" cy="3136453"/>
            <a:chOff x="0" y="0"/>
            <a:chExt cx="1698050" cy="11503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8050" cy="1150393"/>
            </a:xfrm>
            <a:custGeom>
              <a:avLst/>
              <a:gdLst/>
              <a:ahLst/>
              <a:cxnLst/>
              <a:rect l="l" t="t" r="r" b="b"/>
              <a:pathLst>
                <a:path w="1698050" h="1150393">
                  <a:moveTo>
                    <a:pt x="51840" y="0"/>
                  </a:moveTo>
                  <a:lnTo>
                    <a:pt x="1646210" y="0"/>
                  </a:lnTo>
                  <a:cubicBezTo>
                    <a:pt x="1659959" y="0"/>
                    <a:pt x="1673144" y="5462"/>
                    <a:pt x="1682866" y="15184"/>
                  </a:cubicBezTo>
                  <a:cubicBezTo>
                    <a:pt x="1692588" y="24906"/>
                    <a:pt x="1698050" y="38091"/>
                    <a:pt x="1698050" y="51840"/>
                  </a:cubicBezTo>
                  <a:lnTo>
                    <a:pt x="1698050" y="1098553"/>
                  </a:lnTo>
                  <a:cubicBezTo>
                    <a:pt x="1698050" y="1112301"/>
                    <a:pt x="1692588" y="1125487"/>
                    <a:pt x="1682866" y="1135209"/>
                  </a:cubicBezTo>
                  <a:cubicBezTo>
                    <a:pt x="1673144" y="1144931"/>
                    <a:pt x="1659959" y="1150393"/>
                    <a:pt x="1646210" y="1150393"/>
                  </a:cubicBezTo>
                  <a:lnTo>
                    <a:pt x="51840" y="1150393"/>
                  </a:lnTo>
                  <a:cubicBezTo>
                    <a:pt x="38091" y="1150393"/>
                    <a:pt x="24906" y="1144931"/>
                    <a:pt x="15184" y="1135209"/>
                  </a:cubicBezTo>
                  <a:cubicBezTo>
                    <a:pt x="5462" y="1125487"/>
                    <a:pt x="0" y="1112301"/>
                    <a:pt x="0" y="1098553"/>
                  </a:cubicBezTo>
                  <a:lnTo>
                    <a:pt x="0" y="51840"/>
                  </a:lnTo>
                  <a:cubicBezTo>
                    <a:pt x="0" y="38091"/>
                    <a:pt x="5462" y="24906"/>
                    <a:pt x="15184" y="15184"/>
                  </a:cubicBezTo>
                  <a:cubicBezTo>
                    <a:pt x="24906" y="5462"/>
                    <a:pt x="38091" y="0"/>
                    <a:pt x="51840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698050" cy="1169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4736" y="2805387"/>
            <a:ext cx="3029571" cy="832798"/>
            <a:chOff x="0" y="0"/>
            <a:chExt cx="1111190" cy="3054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11190" cy="305455"/>
            </a:xfrm>
            <a:custGeom>
              <a:avLst/>
              <a:gdLst/>
              <a:ahLst/>
              <a:cxnLst/>
              <a:rect l="l" t="t" r="r" b="b"/>
              <a:pathLst>
                <a:path w="1111190" h="305455">
                  <a:moveTo>
                    <a:pt x="79219" y="0"/>
                  </a:moveTo>
                  <a:lnTo>
                    <a:pt x="1031971" y="0"/>
                  </a:lnTo>
                  <a:cubicBezTo>
                    <a:pt x="1075723" y="0"/>
                    <a:pt x="1111190" y="35468"/>
                    <a:pt x="1111190" y="79219"/>
                  </a:cubicBezTo>
                  <a:lnTo>
                    <a:pt x="1111190" y="226236"/>
                  </a:lnTo>
                  <a:cubicBezTo>
                    <a:pt x="1111190" y="247246"/>
                    <a:pt x="1102844" y="267396"/>
                    <a:pt x="1087988" y="282252"/>
                  </a:cubicBezTo>
                  <a:cubicBezTo>
                    <a:pt x="1073131" y="297109"/>
                    <a:pt x="1052982" y="305455"/>
                    <a:pt x="1031971" y="305455"/>
                  </a:cubicBezTo>
                  <a:lnTo>
                    <a:pt x="79219" y="305455"/>
                  </a:lnTo>
                  <a:cubicBezTo>
                    <a:pt x="35468" y="305455"/>
                    <a:pt x="0" y="269987"/>
                    <a:pt x="0" y="226236"/>
                  </a:cubicBezTo>
                  <a:lnTo>
                    <a:pt x="0" y="79219"/>
                  </a:lnTo>
                  <a:cubicBezTo>
                    <a:pt x="0" y="58209"/>
                    <a:pt x="8346" y="38059"/>
                    <a:pt x="23203" y="23203"/>
                  </a:cubicBezTo>
                  <a:cubicBezTo>
                    <a:pt x="38059" y="8346"/>
                    <a:pt x="58209" y="0"/>
                    <a:pt x="79219" y="0"/>
                  </a:cubicBezTo>
                  <a:close/>
                </a:path>
              </a:pathLst>
            </a:custGeom>
            <a:solidFill>
              <a:srgbClr val="D9D9D9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111190" cy="324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33823" y="2954136"/>
            <a:ext cx="5437778" cy="4152453"/>
            <a:chOff x="0" y="0"/>
            <a:chExt cx="1994476" cy="15230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94476" cy="1523043"/>
            </a:xfrm>
            <a:custGeom>
              <a:avLst/>
              <a:gdLst/>
              <a:ahLst/>
              <a:cxnLst/>
              <a:rect l="l" t="t" r="r" b="b"/>
              <a:pathLst>
                <a:path w="1994476" h="1523043">
                  <a:moveTo>
                    <a:pt x="44136" y="0"/>
                  </a:moveTo>
                  <a:lnTo>
                    <a:pt x="1950341" y="0"/>
                  </a:lnTo>
                  <a:cubicBezTo>
                    <a:pt x="1974716" y="0"/>
                    <a:pt x="1994476" y="19760"/>
                    <a:pt x="1994476" y="44136"/>
                  </a:cubicBezTo>
                  <a:lnTo>
                    <a:pt x="1994476" y="1478907"/>
                  </a:lnTo>
                  <a:cubicBezTo>
                    <a:pt x="1994476" y="1503283"/>
                    <a:pt x="1974716" y="1523043"/>
                    <a:pt x="1950341" y="1523043"/>
                  </a:cubicBezTo>
                  <a:lnTo>
                    <a:pt x="44136" y="1523043"/>
                  </a:lnTo>
                  <a:cubicBezTo>
                    <a:pt x="32430" y="1523043"/>
                    <a:pt x="21204" y="1518393"/>
                    <a:pt x="12927" y="1510116"/>
                  </a:cubicBezTo>
                  <a:cubicBezTo>
                    <a:pt x="4650" y="1501839"/>
                    <a:pt x="0" y="1490613"/>
                    <a:pt x="0" y="1478907"/>
                  </a:cubicBezTo>
                  <a:lnTo>
                    <a:pt x="0" y="44136"/>
                  </a:lnTo>
                  <a:cubicBezTo>
                    <a:pt x="0" y="19760"/>
                    <a:pt x="19760" y="0"/>
                    <a:pt x="44136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994476" cy="1542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26252" y="8366538"/>
            <a:ext cx="4389342" cy="829701"/>
            <a:chOff x="0" y="0"/>
            <a:chExt cx="1609929" cy="3043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9929" cy="304319"/>
            </a:xfrm>
            <a:custGeom>
              <a:avLst/>
              <a:gdLst/>
              <a:ahLst/>
              <a:cxnLst/>
              <a:rect l="l" t="t" r="r" b="b"/>
              <a:pathLst>
                <a:path w="1609929" h="304319">
                  <a:moveTo>
                    <a:pt x="54678" y="0"/>
                  </a:moveTo>
                  <a:lnTo>
                    <a:pt x="1555251" y="0"/>
                  </a:lnTo>
                  <a:cubicBezTo>
                    <a:pt x="1585449" y="0"/>
                    <a:pt x="1609929" y="24480"/>
                    <a:pt x="1609929" y="54678"/>
                  </a:cubicBezTo>
                  <a:lnTo>
                    <a:pt x="1609929" y="249641"/>
                  </a:lnTo>
                  <a:cubicBezTo>
                    <a:pt x="1609929" y="279839"/>
                    <a:pt x="1585449" y="304319"/>
                    <a:pt x="1555251" y="304319"/>
                  </a:cubicBezTo>
                  <a:lnTo>
                    <a:pt x="54678" y="304319"/>
                  </a:lnTo>
                  <a:cubicBezTo>
                    <a:pt x="40176" y="304319"/>
                    <a:pt x="26269" y="298558"/>
                    <a:pt x="16015" y="288304"/>
                  </a:cubicBezTo>
                  <a:cubicBezTo>
                    <a:pt x="5761" y="278050"/>
                    <a:pt x="0" y="264143"/>
                    <a:pt x="0" y="249641"/>
                  </a:cubicBezTo>
                  <a:lnTo>
                    <a:pt x="0" y="54678"/>
                  </a:lnTo>
                  <a:cubicBezTo>
                    <a:pt x="0" y="24480"/>
                    <a:pt x="24480" y="0"/>
                    <a:pt x="54678" y="0"/>
                  </a:cubicBezTo>
                  <a:close/>
                </a:path>
              </a:pathLst>
            </a:custGeom>
            <a:solidFill>
              <a:srgbClr val="D9D9D9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609929" cy="323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842164">
            <a:off x="12356290" y="7925995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0" y="0"/>
                </a:moveTo>
                <a:lnTo>
                  <a:pt x="1776374" y="0"/>
                </a:lnTo>
                <a:lnTo>
                  <a:pt x="1776374" y="501826"/>
                </a:lnTo>
                <a:lnTo>
                  <a:pt x="0" y="501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538888" y="1252512"/>
            <a:ext cx="8904094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2"/>
              </a:lnSpc>
              <a:spcBef>
                <a:spcPct val="0"/>
              </a:spcBef>
            </a:pPr>
            <a:r>
              <a:rPr lang="en-US" sz="5900" b="1" spc="578">
                <a:solidFill>
                  <a:srgbClr val="308C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BLUE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4736" y="2978909"/>
            <a:ext cx="2937583" cy="45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b="1" spc="26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Innate Needs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14404" y="4055884"/>
            <a:ext cx="3395403" cy="3212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Safety</a:t>
            </a:r>
          </a:p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Sensitivity</a:t>
            </a:r>
          </a:p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Support</a:t>
            </a:r>
          </a:p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Space &amp; Silence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87648" y="8463600"/>
            <a:ext cx="4327947" cy="45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b="1" spc="26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Sounds or looks like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42585" y="2854043"/>
            <a:ext cx="6516715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Being able to trust their surroundings and relationships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Being understood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Being offered or provided help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Having time to decompress, process or think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Freeform 22"/>
          <p:cNvSpPr/>
          <p:nvPr/>
        </p:nvSpPr>
        <p:spPr>
          <a:xfrm rot="-8970905" flipH="1">
            <a:off x="3540805" y="2978029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5" y="0"/>
                </a:moveTo>
                <a:lnTo>
                  <a:pt x="0" y="0"/>
                </a:lnTo>
                <a:lnTo>
                  <a:pt x="0" y="501826"/>
                </a:lnTo>
                <a:lnTo>
                  <a:pt x="1776375" y="501826"/>
                </a:lnTo>
                <a:lnTo>
                  <a:pt x="17763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887923">
            <a:off x="-8654862" y="3115846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8"/>
                </a:lnTo>
                <a:lnTo>
                  <a:pt x="0" y="1434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5175" y="504431"/>
            <a:ext cx="12257483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en-US" sz="5896" b="1">
                <a:solidFill>
                  <a:srgbClr val="33866A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PEACEFUL</a:t>
            </a:r>
          </a:p>
        </p:txBody>
      </p:sp>
      <p:sp>
        <p:nvSpPr>
          <p:cNvPr id="3" name="Freeform 3"/>
          <p:cNvSpPr/>
          <p:nvPr/>
        </p:nvSpPr>
        <p:spPr>
          <a:xfrm>
            <a:off x="1151243" y="2582786"/>
            <a:ext cx="7581538" cy="6330584"/>
          </a:xfrm>
          <a:custGeom>
            <a:avLst/>
            <a:gdLst/>
            <a:ahLst/>
            <a:cxnLst/>
            <a:rect l="l" t="t" r="r" b="b"/>
            <a:pathLst>
              <a:path w="7581538" h="6330584">
                <a:moveTo>
                  <a:pt x="0" y="0"/>
                </a:moveTo>
                <a:lnTo>
                  <a:pt x="7581538" y="0"/>
                </a:lnTo>
                <a:lnTo>
                  <a:pt x="7581538" y="6330584"/>
                </a:lnTo>
                <a:lnTo>
                  <a:pt x="0" y="63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610065" y="5719574"/>
            <a:ext cx="1119874" cy="11198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866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610065" y="4404021"/>
            <a:ext cx="1119874" cy="111987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866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12581" y="3084122"/>
            <a:ext cx="1119874" cy="111987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866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07548" y="8144628"/>
            <a:ext cx="1119874" cy="111987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866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610065" y="6950426"/>
            <a:ext cx="1119874" cy="111987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866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813657" y="3285198"/>
            <a:ext cx="717722" cy="717722"/>
          </a:xfrm>
          <a:custGeom>
            <a:avLst/>
            <a:gdLst/>
            <a:ahLst/>
            <a:cxnLst/>
            <a:rect l="l" t="t" r="r" b="b"/>
            <a:pathLst>
              <a:path w="717722" h="717722">
                <a:moveTo>
                  <a:pt x="0" y="0"/>
                </a:moveTo>
                <a:lnTo>
                  <a:pt x="717723" y="0"/>
                </a:lnTo>
                <a:lnTo>
                  <a:pt x="717723" y="717722"/>
                </a:lnTo>
                <a:lnTo>
                  <a:pt x="0" y="717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779946" y="4573902"/>
            <a:ext cx="780112" cy="780112"/>
          </a:xfrm>
          <a:custGeom>
            <a:avLst/>
            <a:gdLst/>
            <a:ahLst/>
            <a:cxnLst/>
            <a:rect l="l" t="t" r="r" b="b"/>
            <a:pathLst>
              <a:path w="780112" h="780112">
                <a:moveTo>
                  <a:pt x="0" y="0"/>
                </a:moveTo>
                <a:lnTo>
                  <a:pt x="780112" y="0"/>
                </a:lnTo>
                <a:lnTo>
                  <a:pt x="780112" y="780112"/>
                </a:lnTo>
                <a:lnTo>
                  <a:pt x="0" y="780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767814" y="5877323"/>
            <a:ext cx="804377" cy="804377"/>
          </a:xfrm>
          <a:custGeom>
            <a:avLst/>
            <a:gdLst/>
            <a:ahLst/>
            <a:cxnLst/>
            <a:rect l="l" t="t" r="r" b="b"/>
            <a:pathLst>
              <a:path w="804377" h="804377">
                <a:moveTo>
                  <a:pt x="0" y="0"/>
                </a:moveTo>
                <a:lnTo>
                  <a:pt x="804376" y="0"/>
                </a:lnTo>
                <a:lnTo>
                  <a:pt x="804376" y="804376"/>
                </a:lnTo>
                <a:lnTo>
                  <a:pt x="0" y="804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784979" y="7130547"/>
            <a:ext cx="775078" cy="775078"/>
          </a:xfrm>
          <a:custGeom>
            <a:avLst/>
            <a:gdLst/>
            <a:ahLst/>
            <a:cxnLst/>
            <a:rect l="l" t="t" r="r" b="b"/>
            <a:pathLst>
              <a:path w="775078" h="775078">
                <a:moveTo>
                  <a:pt x="0" y="0"/>
                </a:moveTo>
                <a:lnTo>
                  <a:pt x="775079" y="0"/>
                </a:lnTo>
                <a:lnTo>
                  <a:pt x="775079" y="775079"/>
                </a:lnTo>
                <a:lnTo>
                  <a:pt x="0" y="775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765297" y="8311371"/>
            <a:ext cx="804377" cy="804377"/>
          </a:xfrm>
          <a:custGeom>
            <a:avLst/>
            <a:gdLst/>
            <a:ahLst/>
            <a:cxnLst/>
            <a:rect l="l" t="t" r="r" b="b"/>
            <a:pathLst>
              <a:path w="804377" h="804377">
                <a:moveTo>
                  <a:pt x="0" y="0"/>
                </a:moveTo>
                <a:lnTo>
                  <a:pt x="804376" y="0"/>
                </a:lnTo>
                <a:lnTo>
                  <a:pt x="804376" y="804377"/>
                </a:lnTo>
                <a:lnTo>
                  <a:pt x="0" y="804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912304" y="3294491"/>
            <a:ext cx="4688730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3121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be stubborn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909787" y="4658610"/>
            <a:ext cx="6899775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00F0D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Tendency to avoid conflict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912304" y="5929943"/>
            <a:ext cx="5129728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00F0D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be disenaged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846822" y="7160795"/>
            <a:ext cx="634951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00F0D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be too compromising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909787" y="8363992"/>
            <a:ext cx="6899775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00F0D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shutdown from stress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39984" y="9407378"/>
            <a:ext cx="1132299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Uniquely wired to stay calm and kind in the midst of chaos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74806" y="7092681"/>
            <a:ext cx="1766708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E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Easygoing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98079" y="5148074"/>
            <a:ext cx="3620866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Steady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439984" y="3523435"/>
            <a:ext cx="1069321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Calm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419888" y="3523435"/>
            <a:ext cx="1508048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Patient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498445" y="5216618"/>
            <a:ext cx="193523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Loyal friend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752445" y="6970793"/>
            <a:ext cx="1681230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Good listener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1399" y="1904606"/>
            <a:ext cx="621854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2928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Strengths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144000" y="1996366"/>
            <a:ext cx="621854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2928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Weaknesses </a:t>
            </a:r>
          </a:p>
        </p:txBody>
      </p:sp>
      <p:sp>
        <p:nvSpPr>
          <p:cNvPr id="38" name="Freeform 38"/>
          <p:cNvSpPr/>
          <p:nvPr/>
        </p:nvSpPr>
        <p:spPr>
          <a:xfrm rot="887923">
            <a:off x="12446688" y="-11685498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1" y="0"/>
                </a:lnTo>
                <a:lnTo>
                  <a:pt x="13977231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60093" y="3649716"/>
            <a:ext cx="4629596" cy="3136453"/>
            <a:chOff x="0" y="0"/>
            <a:chExt cx="1698050" cy="11503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8050" cy="1150393"/>
            </a:xfrm>
            <a:custGeom>
              <a:avLst/>
              <a:gdLst/>
              <a:ahLst/>
              <a:cxnLst/>
              <a:rect l="l" t="t" r="r" b="b"/>
              <a:pathLst>
                <a:path w="1698050" h="1150393">
                  <a:moveTo>
                    <a:pt x="51840" y="0"/>
                  </a:moveTo>
                  <a:lnTo>
                    <a:pt x="1646210" y="0"/>
                  </a:lnTo>
                  <a:cubicBezTo>
                    <a:pt x="1659959" y="0"/>
                    <a:pt x="1673144" y="5462"/>
                    <a:pt x="1682866" y="15184"/>
                  </a:cubicBezTo>
                  <a:cubicBezTo>
                    <a:pt x="1692588" y="24906"/>
                    <a:pt x="1698050" y="38091"/>
                    <a:pt x="1698050" y="51840"/>
                  </a:cubicBezTo>
                  <a:lnTo>
                    <a:pt x="1698050" y="1098553"/>
                  </a:lnTo>
                  <a:cubicBezTo>
                    <a:pt x="1698050" y="1112301"/>
                    <a:pt x="1692588" y="1125487"/>
                    <a:pt x="1682866" y="1135209"/>
                  </a:cubicBezTo>
                  <a:cubicBezTo>
                    <a:pt x="1673144" y="1144931"/>
                    <a:pt x="1659959" y="1150393"/>
                    <a:pt x="1646210" y="1150393"/>
                  </a:cubicBezTo>
                  <a:lnTo>
                    <a:pt x="51840" y="1150393"/>
                  </a:lnTo>
                  <a:cubicBezTo>
                    <a:pt x="38091" y="1150393"/>
                    <a:pt x="24906" y="1144931"/>
                    <a:pt x="15184" y="1135209"/>
                  </a:cubicBezTo>
                  <a:cubicBezTo>
                    <a:pt x="5462" y="1125487"/>
                    <a:pt x="0" y="1112301"/>
                    <a:pt x="0" y="1098553"/>
                  </a:cubicBezTo>
                  <a:lnTo>
                    <a:pt x="0" y="51840"/>
                  </a:lnTo>
                  <a:cubicBezTo>
                    <a:pt x="0" y="38091"/>
                    <a:pt x="5462" y="24906"/>
                    <a:pt x="15184" y="15184"/>
                  </a:cubicBezTo>
                  <a:cubicBezTo>
                    <a:pt x="24906" y="5462"/>
                    <a:pt x="38091" y="0"/>
                    <a:pt x="51840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698050" cy="1169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91101" y="6786169"/>
            <a:ext cx="3423590" cy="1102298"/>
            <a:chOff x="0" y="0"/>
            <a:chExt cx="1255709" cy="4043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5709" cy="404302"/>
            </a:xfrm>
            <a:custGeom>
              <a:avLst/>
              <a:gdLst/>
              <a:ahLst/>
              <a:cxnLst/>
              <a:rect l="l" t="t" r="r" b="b"/>
              <a:pathLst>
                <a:path w="1255709" h="404302">
                  <a:moveTo>
                    <a:pt x="70102" y="0"/>
                  </a:moveTo>
                  <a:lnTo>
                    <a:pt x="1185608" y="0"/>
                  </a:lnTo>
                  <a:cubicBezTo>
                    <a:pt x="1224324" y="0"/>
                    <a:pt x="1255709" y="31386"/>
                    <a:pt x="1255709" y="70102"/>
                  </a:cubicBezTo>
                  <a:lnTo>
                    <a:pt x="1255709" y="334201"/>
                  </a:lnTo>
                  <a:cubicBezTo>
                    <a:pt x="1255709" y="372917"/>
                    <a:pt x="1224324" y="404302"/>
                    <a:pt x="1185608" y="404302"/>
                  </a:cubicBezTo>
                  <a:lnTo>
                    <a:pt x="70102" y="404302"/>
                  </a:lnTo>
                  <a:cubicBezTo>
                    <a:pt x="31386" y="404302"/>
                    <a:pt x="0" y="372917"/>
                    <a:pt x="0" y="334201"/>
                  </a:cubicBezTo>
                  <a:lnTo>
                    <a:pt x="0" y="70102"/>
                  </a:lnTo>
                  <a:cubicBezTo>
                    <a:pt x="0" y="31386"/>
                    <a:pt x="31386" y="0"/>
                    <a:pt x="70102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255709" cy="42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33823" y="2954136"/>
            <a:ext cx="5437778" cy="4152453"/>
            <a:chOff x="0" y="0"/>
            <a:chExt cx="1994476" cy="15230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94476" cy="1523043"/>
            </a:xfrm>
            <a:custGeom>
              <a:avLst/>
              <a:gdLst/>
              <a:ahLst/>
              <a:cxnLst/>
              <a:rect l="l" t="t" r="r" b="b"/>
              <a:pathLst>
                <a:path w="1994476" h="1523043">
                  <a:moveTo>
                    <a:pt x="44136" y="0"/>
                  </a:moveTo>
                  <a:lnTo>
                    <a:pt x="1950341" y="0"/>
                  </a:lnTo>
                  <a:cubicBezTo>
                    <a:pt x="1974716" y="0"/>
                    <a:pt x="1994476" y="19760"/>
                    <a:pt x="1994476" y="44136"/>
                  </a:cubicBezTo>
                  <a:lnTo>
                    <a:pt x="1994476" y="1478907"/>
                  </a:lnTo>
                  <a:cubicBezTo>
                    <a:pt x="1994476" y="1503283"/>
                    <a:pt x="1974716" y="1523043"/>
                    <a:pt x="1950341" y="1523043"/>
                  </a:cubicBezTo>
                  <a:lnTo>
                    <a:pt x="44136" y="1523043"/>
                  </a:lnTo>
                  <a:cubicBezTo>
                    <a:pt x="32430" y="1523043"/>
                    <a:pt x="21204" y="1518393"/>
                    <a:pt x="12927" y="1510116"/>
                  </a:cubicBezTo>
                  <a:cubicBezTo>
                    <a:pt x="4650" y="1501839"/>
                    <a:pt x="0" y="1490613"/>
                    <a:pt x="0" y="1478907"/>
                  </a:cubicBezTo>
                  <a:lnTo>
                    <a:pt x="0" y="44136"/>
                  </a:lnTo>
                  <a:cubicBezTo>
                    <a:pt x="0" y="19760"/>
                    <a:pt x="19760" y="0"/>
                    <a:pt x="44136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994476" cy="1542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72512" y="6862629"/>
            <a:ext cx="2932415" cy="847111"/>
            <a:chOff x="0" y="0"/>
            <a:chExt cx="1075555" cy="31070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38888" y="1252512"/>
            <a:ext cx="8904094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2"/>
              </a:lnSpc>
              <a:spcBef>
                <a:spcPct val="0"/>
              </a:spcBef>
            </a:pPr>
            <a:r>
              <a:rPr lang="en-US" sz="5900" b="1" spc="578">
                <a:solidFill>
                  <a:srgbClr val="3386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GREEN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96724" y="4244793"/>
            <a:ext cx="3395403" cy="3212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Harmony</a:t>
            </a:r>
          </a:p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Feeling of Worth </a:t>
            </a:r>
          </a:p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Lack of Stress </a:t>
            </a:r>
          </a:p>
          <a:p>
            <a:pPr algn="ctr">
              <a:lnSpc>
                <a:spcPts val="5100"/>
              </a:lnSpc>
            </a:pPr>
            <a:r>
              <a:rPr lang="en-US" sz="36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Respect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91141" y="2919724"/>
            <a:ext cx="5280324" cy="531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Everyone getting along or everything going smoothly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being valued for their unique strengths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 absence of conflict and combative words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being asked for their thoughts or opinions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Freeform 18"/>
          <p:cNvSpPr/>
          <p:nvPr/>
        </p:nvSpPr>
        <p:spPr>
          <a:xfrm rot="887923">
            <a:off x="-8032069" y="3400893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54035" y="2789500"/>
            <a:ext cx="3423590" cy="761857"/>
            <a:chOff x="0" y="0"/>
            <a:chExt cx="1255709" cy="27943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55709" cy="279435"/>
            </a:xfrm>
            <a:custGeom>
              <a:avLst/>
              <a:gdLst/>
              <a:ahLst/>
              <a:cxnLst/>
              <a:rect l="l" t="t" r="r" b="b"/>
              <a:pathLst>
                <a:path w="1255709" h="279435">
                  <a:moveTo>
                    <a:pt x="70102" y="0"/>
                  </a:moveTo>
                  <a:lnTo>
                    <a:pt x="1185608" y="0"/>
                  </a:lnTo>
                  <a:cubicBezTo>
                    <a:pt x="1224324" y="0"/>
                    <a:pt x="1255709" y="31386"/>
                    <a:pt x="1255709" y="70102"/>
                  </a:cubicBezTo>
                  <a:lnTo>
                    <a:pt x="1255709" y="209333"/>
                  </a:lnTo>
                  <a:cubicBezTo>
                    <a:pt x="1255709" y="248049"/>
                    <a:pt x="1224324" y="279435"/>
                    <a:pt x="1185608" y="279435"/>
                  </a:cubicBezTo>
                  <a:lnTo>
                    <a:pt x="70102" y="279435"/>
                  </a:lnTo>
                  <a:cubicBezTo>
                    <a:pt x="31386" y="279435"/>
                    <a:pt x="0" y="248049"/>
                    <a:pt x="0" y="209333"/>
                  </a:cubicBezTo>
                  <a:lnTo>
                    <a:pt x="0" y="70102"/>
                  </a:lnTo>
                  <a:cubicBezTo>
                    <a:pt x="0" y="31386"/>
                    <a:pt x="31386" y="0"/>
                    <a:pt x="70102" y="0"/>
                  </a:cubicBezTo>
                  <a:close/>
                </a:path>
              </a:pathLst>
            </a:custGeom>
            <a:solidFill>
              <a:srgbClr val="D9D9D9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255709" cy="298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706953" y="8212317"/>
            <a:ext cx="4002318" cy="808829"/>
            <a:chOff x="0" y="0"/>
            <a:chExt cx="1467976" cy="29666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67976" cy="296664"/>
            </a:xfrm>
            <a:custGeom>
              <a:avLst/>
              <a:gdLst/>
              <a:ahLst/>
              <a:cxnLst/>
              <a:rect l="l" t="t" r="r" b="b"/>
              <a:pathLst>
                <a:path w="1467976" h="296664">
                  <a:moveTo>
                    <a:pt x="59965" y="0"/>
                  </a:moveTo>
                  <a:lnTo>
                    <a:pt x="1408011" y="0"/>
                  </a:lnTo>
                  <a:cubicBezTo>
                    <a:pt x="1423914" y="0"/>
                    <a:pt x="1439167" y="6318"/>
                    <a:pt x="1450412" y="17563"/>
                  </a:cubicBezTo>
                  <a:cubicBezTo>
                    <a:pt x="1461658" y="28809"/>
                    <a:pt x="1467976" y="44061"/>
                    <a:pt x="1467976" y="59965"/>
                  </a:cubicBezTo>
                  <a:lnTo>
                    <a:pt x="1467976" y="236698"/>
                  </a:lnTo>
                  <a:cubicBezTo>
                    <a:pt x="1467976" y="269816"/>
                    <a:pt x="1441129" y="296664"/>
                    <a:pt x="1408011" y="296664"/>
                  </a:cubicBezTo>
                  <a:lnTo>
                    <a:pt x="59965" y="296664"/>
                  </a:lnTo>
                  <a:cubicBezTo>
                    <a:pt x="26847" y="296664"/>
                    <a:pt x="0" y="269816"/>
                    <a:pt x="0" y="236698"/>
                  </a:cubicBezTo>
                  <a:lnTo>
                    <a:pt x="0" y="59965"/>
                  </a:lnTo>
                  <a:cubicBezTo>
                    <a:pt x="0" y="26847"/>
                    <a:pt x="26847" y="0"/>
                    <a:pt x="59965" y="0"/>
                  </a:cubicBezTo>
                  <a:close/>
                </a:path>
              </a:pathLst>
            </a:custGeom>
            <a:solidFill>
              <a:srgbClr val="D9D9D9">
                <a:alpha val="9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467976" cy="315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-2563425">
            <a:off x="12020388" y="8424487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0" y="0"/>
                </a:moveTo>
                <a:lnTo>
                  <a:pt x="1776375" y="0"/>
                </a:lnTo>
                <a:lnTo>
                  <a:pt x="1776375" y="501826"/>
                </a:lnTo>
                <a:lnTo>
                  <a:pt x="0" y="501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7545028" y="8359369"/>
            <a:ext cx="4276855" cy="44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28"/>
              </a:lnSpc>
            </a:pPr>
            <a:r>
              <a:rPr lang="en-US" sz="2708" b="1" spc="2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Sounds or looks like </a:t>
            </a:r>
          </a:p>
        </p:txBody>
      </p:sp>
      <p:sp>
        <p:nvSpPr>
          <p:cNvPr id="27" name="Freeform 27"/>
          <p:cNvSpPr/>
          <p:nvPr/>
        </p:nvSpPr>
        <p:spPr>
          <a:xfrm rot="-9539379" flipH="1">
            <a:off x="3822893" y="3030377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4" y="0"/>
                </a:moveTo>
                <a:lnTo>
                  <a:pt x="0" y="0"/>
                </a:lnTo>
                <a:lnTo>
                  <a:pt x="0" y="501826"/>
                </a:lnTo>
                <a:lnTo>
                  <a:pt x="1776374" y="501826"/>
                </a:lnTo>
                <a:lnTo>
                  <a:pt x="17763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254035" y="2906511"/>
            <a:ext cx="3537946" cy="45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b="1" spc="26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Innate Needs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33826" y="1593830"/>
            <a:ext cx="2925716" cy="8313890"/>
            <a:chOff x="0" y="0"/>
            <a:chExt cx="770559" cy="2189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70559" cy="2189667"/>
            </a:xfrm>
            <a:custGeom>
              <a:avLst/>
              <a:gdLst/>
              <a:ahLst/>
              <a:cxnLst/>
              <a:rect l="l" t="t" r="r" b="b"/>
              <a:pathLst>
                <a:path w="770559" h="2189667">
                  <a:moveTo>
                    <a:pt x="0" y="0"/>
                  </a:moveTo>
                  <a:lnTo>
                    <a:pt x="770559" y="0"/>
                  </a:lnTo>
                  <a:lnTo>
                    <a:pt x="770559" y="2189667"/>
                  </a:lnTo>
                  <a:lnTo>
                    <a:pt x="0" y="2189667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70559" cy="2208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42191" y="4828880"/>
            <a:ext cx="9752965" cy="1032847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19879" y="2208418"/>
            <a:ext cx="4108415" cy="7060333"/>
          </a:xfrm>
          <a:custGeom>
            <a:avLst/>
            <a:gdLst/>
            <a:ahLst/>
            <a:cxnLst/>
            <a:rect l="l" t="t" r="r" b="b"/>
            <a:pathLst>
              <a:path w="4108415" h="7060333">
                <a:moveTo>
                  <a:pt x="0" y="0"/>
                </a:moveTo>
                <a:lnTo>
                  <a:pt x="4108416" y="0"/>
                </a:lnTo>
                <a:lnTo>
                  <a:pt x="4108416" y="7060334"/>
                </a:lnTo>
                <a:lnTo>
                  <a:pt x="0" y="7060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968" r="-7896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423051" y="1593830"/>
            <a:ext cx="10831675" cy="4021649"/>
            <a:chOff x="0" y="0"/>
            <a:chExt cx="4150083" cy="15408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0084" cy="1540868"/>
            </a:xfrm>
            <a:custGeom>
              <a:avLst/>
              <a:gdLst/>
              <a:ahLst/>
              <a:cxnLst/>
              <a:rect l="l" t="t" r="r" b="b"/>
              <a:pathLst>
                <a:path w="4150084" h="1540868">
                  <a:moveTo>
                    <a:pt x="0" y="0"/>
                  </a:moveTo>
                  <a:lnTo>
                    <a:pt x="4150084" y="0"/>
                  </a:lnTo>
                  <a:lnTo>
                    <a:pt x="4150084" y="1540868"/>
                  </a:lnTo>
                  <a:lnTo>
                    <a:pt x="0" y="1540868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150083" cy="155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23051" y="5931876"/>
            <a:ext cx="10831675" cy="3833232"/>
            <a:chOff x="0" y="0"/>
            <a:chExt cx="4150083" cy="14686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50084" cy="1468677"/>
            </a:xfrm>
            <a:custGeom>
              <a:avLst/>
              <a:gdLst/>
              <a:ahLst/>
              <a:cxnLst/>
              <a:rect l="l" t="t" r="r" b="b"/>
              <a:pathLst>
                <a:path w="4150084" h="1468677">
                  <a:moveTo>
                    <a:pt x="0" y="0"/>
                  </a:moveTo>
                  <a:lnTo>
                    <a:pt x="4150084" y="0"/>
                  </a:lnTo>
                  <a:lnTo>
                    <a:pt x="4150084" y="1468677"/>
                  </a:lnTo>
                  <a:lnTo>
                    <a:pt x="0" y="1468677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4150083" cy="1487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23688" y="1630005"/>
            <a:ext cx="8869611" cy="4301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863"/>
              </a:lnSpc>
              <a:buFont typeface="Arial"/>
              <a:buChar char="•"/>
            </a:pPr>
            <a:r>
              <a:rPr lang="en-US" sz="2799" b="1" spc="274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Improved Communication:</a:t>
            </a:r>
            <a:r>
              <a:rPr lang="en-US" sz="2799" spc="274">
                <a:solidFill>
                  <a:srgbClr val="231F2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Tailoring communication styles reduces misunderstandings and creates a more positive environment.</a:t>
            </a:r>
          </a:p>
          <a:p>
            <a:pPr algn="l">
              <a:lnSpc>
                <a:spcPts val="3863"/>
              </a:lnSpc>
            </a:pPr>
            <a:endParaRPr lang="en-US" sz="2799" spc="274">
              <a:solidFill>
                <a:srgbClr val="231F2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604518" lvl="1" indent="-302259" algn="l">
              <a:lnSpc>
                <a:spcPts val="3863"/>
              </a:lnSpc>
              <a:buFont typeface="Arial"/>
              <a:buChar char="•"/>
            </a:pPr>
            <a:r>
              <a:rPr lang="en-US" sz="2799" b="1" spc="274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Enhanced Collaboration:</a:t>
            </a:r>
            <a:r>
              <a:rPr lang="en-US" sz="2799" spc="274">
                <a:solidFill>
                  <a:srgbClr val="231F2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Leverage each temperament’s strengths for a balanced team dynamic.</a:t>
            </a:r>
          </a:p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endParaRPr lang="en-US" sz="2799" spc="274">
              <a:solidFill>
                <a:srgbClr val="231F2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67867" y="439395"/>
            <a:ext cx="15528818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2"/>
              </a:lnSpc>
            </a:pPr>
            <a:r>
              <a:rPr lang="en-US" sz="5900" b="1" spc="578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TEMPERMENTS &amp; TEAM SUCCESS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23688" y="6082337"/>
            <a:ext cx="9100136" cy="382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6767" lvl="1" indent="-303383" algn="l">
              <a:lnSpc>
                <a:spcPts val="3878"/>
              </a:lnSpc>
              <a:buFont typeface="Arial"/>
              <a:buChar char="•"/>
            </a:pPr>
            <a:r>
              <a:rPr lang="en-US" sz="2810" b="1" spc="275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Effective Conflict Resolution:</a:t>
            </a:r>
            <a:r>
              <a:rPr lang="en-US" sz="2810" spc="275">
                <a:solidFill>
                  <a:srgbClr val="231F2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Knowing emotional triggers allows leaders to mediate conflicts constructively.</a:t>
            </a:r>
          </a:p>
          <a:p>
            <a:pPr algn="l">
              <a:lnSpc>
                <a:spcPts val="3878"/>
              </a:lnSpc>
            </a:pPr>
            <a:endParaRPr lang="en-US" sz="2810" spc="275">
              <a:solidFill>
                <a:srgbClr val="231F2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606767" lvl="1" indent="-303383" algn="l">
              <a:lnSpc>
                <a:spcPts val="3878"/>
              </a:lnSpc>
              <a:spcBef>
                <a:spcPct val="0"/>
              </a:spcBef>
              <a:buFont typeface="Arial"/>
              <a:buChar char="•"/>
            </a:pPr>
            <a:r>
              <a:rPr lang="en-US" sz="2810" b="1" spc="275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Better Engagement:</a:t>
            </a:r>
            <a:r>
              <a:rPr lang="en-US" sz="2810" spc="275">
                <a:solidFill>
                  <a:srgbClr val="231F2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Addressing innate needs (e.g., recognition, appreciation) boosts morale and commitment.</a:t>
            </a:r>
          </a:p>
          <a:p>
            <a:pPr marL="0" lvl="0" indent="0" algn="l">
              <a:lnSpc>
                <a:spcPts val="3464"/>
              </a:lnSpc>
              <a:spcBef>
                <a:spcPct val="0"/>
              </a:spcBef>
            </a:pPr>
            <a:endParaRPr lang="en-US" sz="2810" spc="275">
              <a:solidFill>
                <a:srgbClr val="231F2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29710" y="914400"/>
            <a:ext cx="15628580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  <a:spcBef>
                <a:spcPct val="0"/>
              </a:spcBef>
            </a:pPr>
            <a:r>
              <a:rPr lang="en-US" sz="5900" b="1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LEADING WITH  AWARENESS</a:t>
            </a:r>
          </a:p>
        </p:txBody>
      </p:sp>
      <p:sp>
        <p:nvSpPr>
          <p:cNvPr id="3" name="Freeform 3"/>
          <p:cNvSpPr/>
          <p:nvPr/>
        </p:nvSpPr>
        <p:spPr>
          <a:xfrm rot="-5723398">
            <a:off x="-1817979" y="743761"/>
            <a:ext cx="4669029" cy="3794647"/>
          </a:xfrm>
          <a:custGeom>
            <a:avLst/>
            <a:gdLst/>
            <a:ahLst/>
            <a:cxnLst/>
            <a:rect l="l" t="t" r="r" b="b"/>
            <a:pathLst>
              <a:path w="4669029" h="3794647">
                <a:moveTo>
                  <a:pt x="0" y="0"/>
                </a:moveTo>
                <a:lnTo>
                  <a:pt x="4669029" y="0"/>
                </a:lnTo>
                <a:lnTo>
                  <a:pt x="4669029" y="3794647"/>
                </a:lnTo>
                <a:lnTo>
                  <a:pt x="0" y="3794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705600" y="2932383"/>
            <a:ext cx="11172969" cy="597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0" lvl="1" indent="-323845" algn="l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Red team members appreciate clear, concise instructions and autonomy in executing tasks.</a:t>
            </a:r>
          </a:p>
          <a:p>
            <a:pPr algn="l">
              <a:lnSpc>
                <a:spcPts val="4199"/>
              </a:lnSpc>
            </a:pPr>
            <a:endParaRPr lang="en-US" sz="2999" dirty="0">
              <a:solidFill>
                <a:srgbClr val="040506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647690" lvl="1" indent="-323845" algn="l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Yellow team members respond well to praise, collaborative brainstorming, and recognition.</a:t>
            </a:r>
          </a:p>
          <a:p>
            <a:pPr algn="l">
              <a:lnSpc>
                <a:spcPts val="4199"/>
              </a:lnSpc>
            </a:pPr>
            <a:endParaRPr lang="en-US" sz="2999" dirty="0">
              <a:solidFill>
                <a:srgbClr val="040506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647690" lvl="1" indent="-323845" algn="l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Blue team members need structured, detailed communication and time for reflection.</a:t>
            </a:r>
          </a:p>
          <a:p>
            <a:pPr algn="l">
              <a:lnSpc>
                <a:spcPts val="4199"/>
              </a:lnSpc>
            </a:pPr>
            <a:endParaRPr lang="en-US" sz="2999" dirty="0">
              <a:solidFill>
                <a:srgbClr val="040506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647690" lvl="1" indent="-323845" algn="l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Green team members thrive in environments where harmony and mutual respect are prioritized.</a:t>
            </a:r>
          </a:p>
          <a:p>
            <a:pPr algn="ctr">
              <a:lnSpc>
                <a:spcPts val="1679"/>
              </a:lnSpc>
            </a:pPr>
            <a:endParaRPr lang="en-US" sz="2999" dirty="0">
              <a:solidFill>
                <a:srgbClr val="040506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33600" y="3588997"/>
            <a:ext cx="4172167" cy="4114800"/>
          </a:xfrm>
          <a:custGeom>
            <a:avLst/>
            <a:gdLst/>
            <a:ahLst/>
            <a:cxnLst/>
            <a:rect l="l" t="t" r="r" b="b"/>
            <a:pathLst>
              <a:path w="4172167" h="4114800">
                <a:moveTo>
                  <a:pt x="0" y="0"/>
                </a:moveTo>
                <a:lnTo>
                  <a:pt x="4172167" y="0"/>
                </a:lnTo>
                <a:lnTo>
                  <a:pt x="4172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5304" y="8629306"/>
            <a:ext cx="14636887" cy="1032847"/>
          </a:xfrm>
          <a:custGeom>
            <a:avLst/>
            <a:gdLst/>
            <a:ahLst/>
            <a:cxnLst/>
            <a:rect l="l" t="t" r="r" b="b"/>
            <a:pathLst>
              <a:path w="14636887" h="1032847">
                <a:moveTo>
                  <a:pt x="0" y="0"/>
                </a:moveTo>
                <a:lnTo>
                  <a:pt x="14636887" y="0"/>
                </a:lnTo>
                <a:lnTo>
                  <a:pt x="14636887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4846" b="-2503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545355" y="2727381"/>
            <a:ext cx="14926836" cy="6220774"/>
            <a:chOff x="0" y="0"/>
            <a:chExt cx="5719117" cy="2383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19117" cy="2383448"/>
            </a:xfrm>
            <a:custGeom>
              <a:avLst/>
              <a:gdLst/>
              <a:ahLst/>
              <a:cxnLst/>
              <a:rect l="l" t="t" r="r" b="b"/>
              <a:pathLst>
                <a:path w="5719117" h="2383448">
                  <a:moveTo>
                    <a:pt x="0" y="0"/>
                  </a:moveTo>
                  <a:lnTo>
                    <a:pt x="5719117" y="0"/>
                  </a:lnTo>
                  <a:lnTo>
                    <a:pt x="5719117" y="2383448"/>
                  </a:lnTo>
                  <a:lnTo>
                    <a:pt x="0" y="2383448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719117" cy="2402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88706" y="2900842"/>
            <a:ext cx="1156649" cy="1173721"/>
          </a:xfrm>
          <a:custGeom>
            <a:avLst/>
            <a:gdLst/>
            <a:ahLst/>
            <a:cxnLst/>
            <a:rect l="l" t="t" r="r" b="b"/>
            <a:pathLst>
              <a:path w="1156649" h="1173721">
                <a:moveTo>
                  <a:pt x="0" y="0"/>
                </a:moveTo>
                <a:lnTo>
                  <a:pt x="1156649" y="0"/>
                </a:lnTo>
                <a:lnTo>
                  <a:pt x="1156649" y="1173721"/>
                </a:lnTo>
                <a:lnTo>
                  <a:pt x="0" y="1173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317749" y="7726445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7" y="0"/>
                </a:lnTo>
                <a:lnTo>
                  <a:pt x="7616557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964284" y="2902585"/>
            <a:ext cx="14295016" cy="573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Scenario 1: Managing Conflict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2999" b="1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Situation: </a:t>
            </a:r>
            <a:r>
              <a:rPr lang="en-US" sz="299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 Red and Green team member clash in a meeting due to conflicting communication styles and priorities.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2999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Strategy: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For the Red:</a:t>
            </a:r>
            <a:r>
              <a:rPr lang="en-US" sz="299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Acknowledge their need for efficiency and control by ensuring decisions are made within a clear timeline.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2999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For the Green:</a:t>
            </a:r>
            <a:r>
              <a:rPr lang="en-US" sz="299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Provide reassurance and emphasize harmony by inviting their input and creating a calm discussion environment.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42191" y="955280"/>
            <a:ext cx="11832250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2"/>
              </a:lnSpc>
            </a:pPr>
            <a:r>
              <a:rPr lang="en-US" sz="5900" b="1" spc="578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APPLICATION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Box 1"/>
          <p:cNvSpPr txBox="1"/>
          <p:nvPr/>
        </p:nvSpPr>
        <p:spPr>
          <a:xfrm>
            <a:off x="1469868" y="1611768"/>
            <a:ext cx="15348204" cy="3531734"/>
          </a:xfrm>
          <a:prstGeom prst="rect">
            <a:avLst/>
          </a:prstGeom>
          <a:ln w="381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ctr" defTabSz="685800" hangingPunct="0">
              <a:defRPr sz="10000" b="1">
                <a:solidFill>
                  <a:srgbClr val="B2322E"/>
                </a:solidFill>
              </a:defRPr>
            </a:pPr>
            <a:r>
              <a:rPr lang="en-US" sz="7500" b="1" kern="0" dirty="0">
                <a:solidFill>
                  <a:srgbClr val="B23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Decode Your Team’s Colors: How Understanding Personality Drives Success</a:t>
            </a:r>
            <a:endParaRPr sz="7500" b="1" kern="0" dirty="0">
              <a:solidFill>
                <a:srgbClr val="B232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  <p:sp>
        <p:nvSpPr>
          <p:cNvPr id="156" name="TextBox 2"/>
          <p:cNvSpPr txBox="1"/>
          <p:nvPr/>
        </p:nvSpPr>
        <p:spPr>
          <a:xfrm>
            <a:off x="2471136" y="6078768"/>
            <a:ext cx="13345668" cy="145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ctr" defTabSz="685800" hangingPunct="0">
              <a:defRPr sz="6000" b="1" i="1">
                <a:solidFill>
                  <a:srgbClr val="173D6D"/>
                </a:solidFill>
              </a:defRPr>
            </a:pPr>
            <a:r>
              <a:rPr sz="4500" b="1" i="1" kern="0" dirty="0">
                <a:solidFill>
                  <a:srgbClr val="173D6D"/>
                </a:solidFill>
                <a:latin typeface="Helvetica"/>
                <a:cs typeface="Helvetica"/>
                <a:sym typeface="Helvetica"/>
              </a:rPr>
              <a:t>Speaker</a:t>
            </a:r>
            <a:r>
              <a:rPr lang="en-US" sz="4500" b="1" i="1" kern="0" dirty="0">
                <a:solidFill>
                  <a:srgbClr val="173D6D"/>
                </a:solidFill>
                <a:latin typeface="Helvetica"/>
                <a:cs typeface="Helvetica"/>
                <a:sym typeface="Helvetica"/>
              </a:rPr>
              <a:t>:</a:t>
            </a:r>
            <a:endParaRPr sz="4500" b="1" i="1" kern="0" dirty="0">
              <a:solidFill>
                <a:srgbClr val="173D6D"/>
              </a:solidFill>
              <a:latin typeface="Helvetica"/>
              <a:cs typeface="Helvetica"/>
              <a:sym typeface="Helvetica"/>
            </a:endParaRPr>
          </a:p>
          <a:p>
            <a:pPr algn="ctr" defTabSz="685800" hangingPunct="0">
              <a:defRPr sz="6000" b="1" i="1">
                <a:solidFill>
                  <a:srgbClr val="173D6D"/>
                </a:solidFill>
              </a:defRPr>
            </a:pPr>
            <a:r>
              <a:rPr lang="en-US" sz="4500" b="1" i="1" kern="0" dirty="0">
                <a:solidFill>
                  <a:srgbClr val="173D6D"/>
                </a:solidFill>
                <a:latin typeface="Helvetica"/>
                <a:cs typeface="Helvetica"/>
                <a:sym typeface="Helvetica"/>
              </a:rPr>
              <a:t>Nicole Banks of I AM Resource</a:t>
            </a:r>
            <a:endParaRPr sz="4500" b="1" i="1" kern="0" dirty="0">
              <a:solidFill>
                <a:srgbClr val="173D6D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157" name="starry-background_short.jpg" descr="starry-background_short.jpg"/>
          <p:cNvPicPr>
            <a:picLocks noChangeAspect="1"/>
          </p:cNvPicPr>
          <p:nvPr/>
        </p:nvPicPr>
        <p:blipFill>
          <a:blip r:embed="rId2"/>
          <a:srcRect t="11155" b="76019"/>
          <a:stretch>
            <a:fillRect/>
          </a:stretch>
        </p:blipFill>
        <p:spPr>
          <a:xfrm rot="10800000" flipH="1">
            <a:off x="-1886" y="8744887"/>
            <a:ext cx="18291771" cy="1560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CDNLA-show-dc-gaylord-natl-dome-2024-logo.png" descr="CDNLA-show-dc-gaylord-natl-dome-2024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982" y="9013892"/>
            <a:ext cx="5691977" cy="1036539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Platinum Sponsors"/>
          <p:cNvSpPr txBox="1"/>
          <p:nvPr/>
        </p:nvSpPr>
        <p:spPr>
          <a:xfrm>
            <a:off x="12849676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algn="ctr" defTabSz="1828753" hangingPunct="0"/>
            <a:r>
              <a:rPr sz="1875" kern="0"/>
              <a:t>Coffee Sponsor</a:t>
            </a:r>
          </a:p>
        </p:txBody>
      </p:sp>
      <p:pic>
        <p:nvPicPr>
          <p:cNvPr id="160" name="Buffalo-Limo-Logo-17-logo-tag-BW.png" descr="Buffalo-Limo-Logo-17-logo-tag-BW.png"/>
          <p:cNvPicPr>
            <a:picLocks noChangeAspect="1"/>
          </p:cNvPicPr>
          <p:nvPr/>
        </p:nvPicPr>
        <p:blipFill>
          <a:blip r:embed="rId4"/>
          <a:srcRect l="8900" r="8900"/>
          <a:stretch>
            <a:fillRect/>
          </a:stretch>
        </p:blipFill>
        <p:spPr>
          <a:xfrm>
            <a:off x="15752688" y="8856653"/>
            <a:ext cx="1665664" cy="135093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Platinum Sponsors"/>
          <p:cNvSpPr txBox="1"/>
          <p:nvPr/>
        </p:nvSpPr>
        <p:spPr>
          <a:xfrm>
            <a:off x="-249838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algn="ctr" defTabSz="1828753" hangingPunct="0"/>
            <a:r>
              <a:rPr sz="1875" kern="0"/>
              <a:t>AV Sponsor</a:t>
            </a:r>
          </a:p>
        </p:txBody>
      </p:sp>
      <p:pic>
        <p:nvPicPr>
          <p:cNvPr id="162" name="02 LA-Stacked_Logo-Dark1.png" descr="02 LA-Stacked_Logo-Dark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512" y="8991796"/>
            <a:ext cx="1650745" cy="1094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29660" y="2727381"/>
            <a:ext cx="14431244" cy="6378949"/>
            <a:chOff x="0" y="0"/>
            <a:chExt cx="5529234" cy="24440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29234" cy="2444051"/>
            </a:xfrm>
            <a:custGeom>
              <a:avLst/>
              <a:gdLst/>
              <a:ahLst/>
              <a:cxnLst/>
              <a:rect l="l" t="t" r="r" b="b"/>
              <a:pathLst>
                <a:path w="5529234" h="2444051">
                  <a:moveTo>
                    <a:pt x="0" y="0"/>
                  </a:moveTo>
                  <a:lnTo>
                    <a:pt x="5529234" y="0"/>
                  </a:lnTo>
                  <a:lnTo>
                    <a:pt x="5529234" y="2444051"/>
                  </a:lnTo>
                  <a:lnTo>
                    <a:pt x="0" y="2444051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529234" cy="2463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317749" y="7726445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7" y="0"/>
                </a:lnTo>
                <a:lnTo>
                  <a:pt x="7616557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11693" y="2927566"/>
            <a:ext cx="1051503" cy="1067024"/>
          </a:xfrm>
          <a:custGeom>
            <a:avLst/>
            <a:gdLst/>
            <a:ahLst/>
            <a:cxnLst/>
            <a:rect l="l" t="t" r="r" b="b"/>
            <a:pathLst>
              <a:path w="1051503" h="1067024">
                <a:moveTo>
                  <a:pt x="0" y="0"/>
                </a:moveTo>
                <a:lnTo>
                  <a:pt x="1051504" y="0"/>
                </a:lnTo>
                <a:lnTo>
                  <a:pt x="1051504" y="1067024"/>
                </a:lnTo>
                <a:lnTo>
                  <a:pt x="0" y="106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142191" y="955280"/>
            <a:ext cx="12037894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2"/>
              </a:lnSpc>
            </a:pPr>
            <a:r>
              <a:rPr lang="en-US" sz="5900" b="1" spc="578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APPLICATION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65887" y="2794877"/>
            <a:ext cx="14295016" cy="619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Scenario 2: Leading Project Teams</a:t>
            </a:r>
          </a:p>
          <a:p>
            <a:pPr algn="l">
              <a:lnSpc>
                <a:spcPts val="4199"/>
              </a:lnSpc>
            </a:pPr>
            <a:endParaRPr lang="en-US" sz="2999" b="1" dirty="0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Situation: </a:t>
            </a:r>
            <a:r>
              <a:rPr lang="en-US" sz="29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Managing a project with a diverse team consisting of Red, Yellow, Blue, and Green temperaments.</a:t>
            </a:r>
          </a:p>
          <a:p>
            <a:pPr algn="l">
              <a:lnSpc>
                <a:spcPts val="4199"/>
              </a:lnSpc>
            </a:pPr>
            <a:endParaRPr lang="en-US" sz="2999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Strategy:</a:t>
            </a:r>
          </a:p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Assign roles based on strengths:</a:t>
            </a:r>
          </a:p>
          <a:p>
            <a:pPr marL="1295387" lvl="2" indent="-431796" algn="l">
              <a:lnSpc>
                <a:spcPts val="4199"/>
              </a:lnSpc>
              <a:buFont typeface="Arial"/>
              <a:buChar char="⚬"/>
            </a:pPr>
            <a:r>
              <a:rPr lang="en-US" sz="2999" i="1" dirty="0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Yellow:</a:t>
            </a:r>
            <a:r>
              <a:rPr lang="en-US" sz="29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Lead team energizing and creative brainstorming.</a:t>
            </a:r>
          </a:p>
          <a:p>
            <a:pPr marL="1295387" lvl="2" indent="-431796" algn="l">
              <a:lnSpc>
                <a:spcPts val="4199"/>
              </a:lnSpc>
              <a:buFont typeface="Arial"/>
              <a:buChar char="⚬"/>
            </a:pPr>
            <a:r>
              <a:rPr lang="en-US" sz="2999" i="1" dirty="0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Blue:</a:t>
            </a:r>
            <a:r>
              <a:rPr lang="en-US" sz="29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Handle detailed planning and logistics.</a:t>
            </a:r>
          </a:p>
          <a:p>
            <a:pPr marL="1295387" lvl="2" indent="-431796" algn="l">
              <a:lnSpc>
                <a:spcPts val="4199"/>
              </a:lnSpc>
              <a:buFont typeface="Arial"/>
              <a:buChar char="⚬"/>
            </a:pPr>
            <a:r>
              <a:rPr lang="en-US" sz="2999" i="1" dirty="0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Green:</a:t>
            </a:r>
            <a:r>
              <a:rPr lang="en-US" sz="29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Manage team morale and cohesion.</a:t>
            </a:r>
          </a:p>
          <a:p>
            <a:pPr marL="1295387" lvl="2" indent="-431796" algn="l">
              <a:lnSpc>
                <a:spcPts val="4199"/>
              </a:lnSpc>
              <a:buFont typeface="Arial"/>
              <a:buChar char="⚬"/>
            </a:pPr>
            <a:r>
              <a:rPr lang="en-US" sz="2999" i="1" dirty="0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Red:</a:t>
            </a:r>
            <a:r>
              <a:rPr lang="en-US" sz="29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Set goals and drive decision-making.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endParaRPr lang="en-US" sz="2999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29660" y="8991208"/>
            <a:ext cx="13928559" cy="1032847"/>
          </a:xfrm>
          <a:custGeom>
            <a:avLst/>
            <a:gdLst/>
            <a:ahLst/>
            <a:cxnLst/>
            <a:rect l="l" t="t" r="r" b="b"/>
            <a:pathLst>
              <a:path w="13928559" h="1032847">
                <a:moveTo>
                  <a:pt x="0" y="0"/>
                </a:moveTo>
                <a:lnTo>
                  <a:pt x="13928559" y="0"/>
                </a:lnTo>
                <a:lnTo>
                  <a:pt x="13928559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4933" b="-2140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5304" y="4634273"/>
            <a:ext cx="9752965" cy="1032847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835304" y="2927566"/>
            <a:ext cx="14244565" cy="5624831"/>
            <a:chOff x="0" y="0"/>
            <a:chExt cx="5457709" cy="21551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57710" cy="2155116"/>
            </a:xfrm>
            <a:custGeom>
              <a:avLst/>
              <a:gdLst/>
              <a:ahLst/>
              <a:cxnLst/>
              <a:rect l="l" t="t" r="r" b="b"/>
              <a:pathLst>
                <a:path w="5457710" h="2155116">
                  <a:moveTo>
                    <a:pt x="0" y="0"/>
                  </a:moveTo>
                  <a:lnTo>
                    <a:pt x="5457710" y="0"/>
                  </a:lnTo>
                  <a:lnTo>
                    <a:pt x="5457710" y="2155116"/>
                  </a:lnTo>
                  <a:lnTo>
                    <a:pt x="0" y="215511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457709" cy="2174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97883" y="2927566"/>
            <a:ext cx="1159455" cy="1178744"/>
          </a:xfrm>
          <a:custGeom>
            <a:avLst/>
            <a:gdLst/>
            <a:ahLst/>
            <a:cxnLst/>
            <a:rect l="l" t="t" r="r" b="b"/>
            <a:pathLst>
              <a:path w="1159455" h="1178744">
                <a:moveTo>
                  <a:pt x="0" y="0"/>
                </a:moveTo>
                <a:lnTo>
                  <a:pt x="1159455" y="0"/>
                </a:lnTo>
                <a:lnTo>
                  <a:pt x="1159455" y="1178744"/>
                </a:lnTo>
                <a:lnTo>
                  <a:pt x="0" y="1178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317749" y="7726445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7" y="0"/>
                </a:lnTo>
                <a:lnTo>
                  <a:pt x="7616557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142191" y="955280"/>
            <a:ext cx="11786552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2"/>
              </a:lnSpc>
            </a:pPr>
            <a:r>
              <a:rPr lang="en-US" sz="5900" b="1" spc="578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APPLICATION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64284" y="2947553"/>
            <a:ext cx="14295016" cy="567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Scenario 3: Enhancing Team Collaboration</a:t>
            </a:r>
          </a:p>
          <a:p>
            <a:pPr algn="l">
              <a:lnSpc>
                <a:spcPts val="4199"/>
              </a:lnSpc>
            </a:pPr>
            <a:endParaRPr lang="en-US" sz="2999" b="1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Situation:</a:t>
            </a:r>
            <a:r>
              <a:rPr lang="en-US" sz="299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Using temperament understanding to improve collaboration and engagement within the team.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Strategy:</a:t>
            </a:r>
          </a:p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Have each member identify their temperament and share what support they need from others.</a:t>
            </a:r>
          </a:p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Adjust communication and workflow to meet these needs, fostering a balanced and harmonious team dynamic.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endParaRPr lang="en-US" sz="2999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964284" y="8552397"/>
            <a:ext cx="13928559" cy="1032847"/>
          </a:xfrm>
          <a:custGeom>
            <a:avLst/>
            <a:gdLst/>
            <a:ahLst/>
            <a:cxnLst/>
            <a:rect l="l" t="t" r="r" b="b"/>
            <a:pathLst>
              <a:path w="13928559" h="1032847">
                <a:moveTo>
                  <a:pt x="0" y="0"/>
                </a:moveTo>
                <a:lnTo>
                  <a:pt x="13928559" y="0"/>
                </a:lnTo>
                <a:lnTo>
                  <a:pt x="13928559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4933" b="-2140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863">
            <a:off x="-571305" y="6150994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5"/>
                </a:lnTo>
                <a:lnTo>
                  <a:pt x="0" y="91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85510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900353" y="4678112"/>
            <a:ext cx="4775809" cy="5037174"/>
            <a:chOff x="0" y="0"/>
            <a:chExt cx="1485885" cy="15672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85885" cy="1567203"/>
            </a:xfrm>
            <a:custGeom>
              <a:avLst/>
              <a:gdLst/>
              <a:ahLst/>
              <a:cxnLst/>
              <a:rect l="l" t="t" r="r" b="b"/>
              <a:pathLst>
                <a:path w="1485885" h="1567203">
                  <a:moveTo>
                    <a:pt x="0" y="0"/>
                  </a:moveTo>
                  <a:lnTo>
                    <a:pt x="1485885" y="0"/>
                  </a:lnTo>
                  <a:lnTo>
                    <a:pt x="1485885" y="1567203"/>
                  </a:lnTo>
                  <a:lnTo>
                    <a:pt x="0" y="1567203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485885" cy="1624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080191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1" y="0"/>
                </a:lnTo>
                <a:lnTo>
                  <a:pt x="4128021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947099" y="4678112"/>
            <a:ext cx="4953253" cy="5037174"/>
            <a:chOff x="0" y="0"/>
            <a:chExt cx="1541093" cy="15672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41093" cy="1567203"/>
            </a:xfrm>
            <a:custGeom>
              <a:avLst/>
              <a:gdLst/>
              <a:ahLst/>
              <a:cxnLst/>
              <a:rect l="l" t="t" r="r" b="b"/>
              <a:pathLst>
                <a:path w="1541093" h="1567203">
                  <a:moveTo>
                    <a:pt x="0" y="0"/>
                  </a:moveTo>
                  <a:lnTo>
                    <a:pt x="1541093" y="0"/>
                  </a:lnTo>
                  <a:lnTo>
                    <a:pt x="1541093" y="1567203"/>
                  </a:lnTo>
                  <a:lnTo>
                    <a:pt x="0" y="1567203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41093" cy="1624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274468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443887" y="4678112"/>
            <a:ext cx="5636304" cy="5037174"/>
            <a:chOff x="0" y="0"/>
            <a:chExt cx="1753609" cy="15672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53609" cy="1567203"/>
            </a:xfrm>
            <a:custGeom>
              <a:avLst/>
              <a:gdLst/>
              <a:ahLst/>
              <a:cxnLst/>
              <a:rect l="l" t="t" r="r" b="b"/>
              <a:pathLst>
                <a:path w="1753609" h="1567203">
                  <a:moveTo>
                    <a:pt x="0" y="0"/>
                  </a:moveTo>
                  <a:lnTo>
                    <a:pt x="1753609" y="0"/>
                  </a:lnTo>
                  <a:lnTo>
                    <a:pt x="1753609" y="1567203"/>
                  </a:lnTo>
                  <a:lnTo>
                    <a:pt x="0" y="1567203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53609" cy="1624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321316" y="3653528"/>
            <a:ext cx="2049168" cy="204916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19617" y="3653528"/>
            <a:ext cx="2049168" cy="204916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933709" y="3653528"/>
            <a:ext cx="2049168" cy="204916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732628" y="4016965"/>
            <a:ext cx="1211702" cy="1322294"/>
          </a:xfrm>
          <a:custGeom>
            <a:avLst/>
            <a:gdLst/>
            <a:ahLst/>
            <a:cxnLst/>
            <a:rect l="l" t="t" r="r" b="b"/>
            <a:pathLst>
              <a:path w="1211702" h="1322294">
                <a:moveTo>
                  <a:pt x="0" y="0"/>
                </a:moveTo>
                <a:lnTo>
                  <a:pt x="1211702" y="0"/>
                </a:lnTo>
                <a:lnTo>
                  <a:pt x="1211702" y="1322294"/>
                </a:lnTo>
                <a:lnTo>
                  <a:pt x="0" y="1322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563658" y="4016965"/>
            <a:ext cx="1160684" cy="1393835"/>
          </a:xfrm>
          <a:custGeom>
            <a:avLst/>
            <a:gdLst/>
            <a:ahLst/>
            <a:cxnLst/>
            <a:rect l="l" t="t" r="r" b="b"/>
            <a:pathLst>
              <a:path w="1160684" h="1393835">
                <a:moveTo>
                  <a:pt x="0" y="0"/>
                </a:moveTo>
                <a:lnTo>
                  <a:pt x="1160684" y="0"/>
                </a:lnTo>
                <a:lnTo>
                  <a:pt x="1160684" y="1393835"/>
                </a:lnTo>
                <a:lnTo>
                  <a:pt x="0" y="13938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272985" y="3986188"/>
            <a:ext cx="1353071" cy="1353071"/>
          </a:xfrm>
          <a:custGeom>
            <a:avLst/>
            <a:gdLst/>
            <a:ahLst/>
            <a:cxnLst/>
            <a:rect l="l" t="t" r="r" b="b"/>
            <a:pathLst>
              <a:path w="1353071" h="1353071">
                <a:moveTo>
                  <a:pt x="0" y="0"/>
                </a:moveTo>
                <a:lnTo>
                  <a:pt x="1353071" y="0"/>
                </a:lnTo>
                <a:lnTo>
                  <a:pt x="1353071" y="1353071"/>
                </a:lnTo>
                <a:lnTo>
                  <a:pt x="0" y="1353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343797" y="1212564"/>
            <a:ext cx="13617940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2"/>
              </a:lnSpc>
              <a:spcBef>
                <a:spcPct val="0"/>
              </a:spcBef>
            </a:pPr>
            <a:r>
              <a:rPr lang="en-US" sz="5900" b="1" spc="578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KEY TAKEAWAYS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66123" y="5999852"/>
            <a:ext cx="4159554" cy="200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 spc="274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Understanding temperament is the first step to building effective teams.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741456" y="5834601"/>
            <a:ext cx="4959279" cy="240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 spc="274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Tailoring communication and engagement strategies to each temperament creates harmony and reduces conflict. 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78209" y="5999852"/>
            <a:ext cx="3835322" cy="160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 spc="274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Success happens when we leverage each individual strengths.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43797" y="8917491"/>
            <a:ext cx="3558879" cy="5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STRATEGY N°1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665320" y="8904232"/>
            <a:ext cx="3542892" cy="5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STRATEGY N°2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400948" y="8904232"/>
            <a:ext cx="3774618" cy="5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STRATEGY N°3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FE874-1CFB-4043-7BA3-3AE0B3333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CCB3FFE-87B2-9E63-C51D-20E5516F77F7}"/>
              </a:ext>
            </a:extLst>
          </p:cNvPr>
          <p:cNvSpPr/>
          <p:nvPr/>
        </p:nvSpPr>
        <p:spPr>
          <a:xfrm>
            <a:off x="11812534" y="6502188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3562B37-8767-81F5-CCAC-F1506E174FB5}"/>
              </a:ext>
            </a:extLst>
          </p:cNvPr>
          <p:cNvGrpSpPr/>
          <p:nvPr/>
        </p:nvGrpSpPr>
        <p:grpSpPr>
          <a:xfrm>
            <a:off x="9774704" y="2421853"/>
            <a:ext cx="7827496" cy="7306125"/>
            <a:chOff x="0" y="0"/>
            <a:chExt cx="1485885" cy="156720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396DCEC-3AA4-E4B6-DA7B-C39AB3FA5202}"/>
                </a:ext>
              </a:extLst>
            </p:cNvPr>
            <p:cNvSpPr/>
            <p:nvPr/>
          </p:nvSpPr>
          <p:spPr>
            <a:xfrm>
              <a:off x="0" y="0"/>
              <a:ext cx="1485885" cy="1567203"/>
            </a:xfrm>
            <a:custGeom>
              <a:avLst/>
              <a:gdLst/>
              <a:ahLst/>
              <a:cxnLst/>
              <a:rect l="l" t="t" r="r" b="b"/>
              <a:pathLst>
                <a:path w="1485885" h="1567203">
                  <a:moveTo>
                    <a:pt x="0" y="0"/>
                  </a:moveTo>
                  <a:lnTo>
                    <a:pt x="1485885" y="0"/>
                  </a:lnTo>
                  <a:lnTo>
                    <a:pt x="1485885" y="1567203"/>
                  </a:lnTo>
                  <a:lnTo>
                    <a:pt x="0" y="1567203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70CBDB0-E796-E4F8-EF07-0F6D00D8E6FF}"/>
                </a:ext>
              </a:extLst>
            </p:cNvPr>
            <p:cNvSpPr txBox="1"/>
            <p:nvPr/>
          </p:nvSpPr>
          <p:spPr>
            <a:xfrm>
              <a:off x="0" y="-57150"/>
              <a:ext cx="1485885" cy="1624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A91AD295-52F1-FC78-C8BF-0BEB886BD8E9}"/>
              </a:ext>
            </a:extLst>
          </p:cNvPr>
          <p:cNvSpPr/>
          <p:nvPr/>
        </p:nvSpPr>
        <p:spPr>
          <a:xfrm>
            <a:off x="2274468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F8850158-A102-A7C2-1889-EB710C42F683}"/>
              </a:ext>
            </a:extLst>
          </p:cNvPr>
          <p:cNvGrpSpPr/>
          <p:nvPr/>
        </p:nvGrpSpPr>
        <p:grpSpPr>
          <a:xfrm>
            <a:off x="685800" y="2401682"/>
            <a:ext cx="7598898" cy="7306125"/>
            <a:chOff x="0" y="0"/>
            <a:chExt cx="1753609" cy="1567203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A882074-850A-3B3E-983A-CE0AA54B5396}"/>
                </a:ext>
              </a:extLst>
            </p:cNvPr>
            <p:cNvSpPr/>
            <p:nvPr/>
          </p:nvSpPr>
          <p:spPr>
            <a:xfrm>
              <a:off x="0" y="0"/>
              <a:ext cx="1753609" cy="1567203"/>
            </a:xfrm>
            <a:custGeom>
              <a:avLst/>
              <a:gdLst/>
              <a:ahLst/>
              <a:cxnLst/>
              <a:rect l="l" t="t" r="r" b="b"/>
              <a:pathLst>
                <a:path w="1753609" h="1567203">
                  <a:moveTo>
                    <a:pt x="0" y="0"/>
                  </a:moveTo>
                  <a:lnTo>
                    <a:pt x="1753609" y="0"/>
                  </a:lnTo>
                  <a:lnTo>
                    <a:pt x="1753609" y="1567203"/>
                  </a:lnTo>
                  <a:lnTo>
                    <a:pt x="0" y="1567203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F10B17AB-C74B-37F4-58F2-8079FDA2EE9F}"/>
                </a:ext>
              </a:extLst>
            </p:cNvPr>
            <p:cNvSpPr txBox="1"/>
            <p:nvPr/>
          </p:nvSpPr>
          <p:spPr>
            <a:xfrm>
              <a:off x="0" y="-57150"/>
              <a:ext cx="1753609" cy="1624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22F4B085-3608-0172-35ED-18DD42FECB68}"/>
              </a:ext>
            </a:extLst>
          </p:cNvPr>
          <p:cNvSpPr txBox="1"/>
          <p:nvPr/>
        </p:nvSpPr>
        <p:spPr>
          <a:xfrm>
            <a:off x="2343797" y="1212564"/>
            <a:ext cx="13617940" cy="92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2"/>
              </a:lnSpc>
              <a:spcBef>
                <a:spcPct val="0"/>
              </a:spcBef>
            </a:pPr>
            <a:r>
              <a:rPr lang="en-US" sz="5900" b="1" spc="578" dirty="0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STAY CONNECTED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81EC2C39-2A22-02DF-1E49-DB6F2D50F2F9}"/>
              </a:ext>
            </a:extLst>
          </p:cNvPr>
          <p:cNvSpPr txBox="1"/>
          <p:nvPr/>
        </p:nvSpPr>
        <p:spPr>
          <a:xfrm>
            <a:off x="1280514" y="8467988"/>
            <a:ext cx="6071048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 spc="274" dirty="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SCAN THE QR CODE TO CONNECT</a:t>
            </a:r>
          </a:p>
        </p:txBody>
      </p:sp>
      <p:pic>
        <p:nvPicPr>
          <p:cNvPr id="35" name="Picture 3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21CE826-49E6-718E-D817-746196155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14" y="2590883"/>
            <a:ext cx="5766248" cy="5766248"/>
          </a:xfrm>
          <a:prstGeom prst="rect">
            <a:avLst/>
          </a:prstGeom>
        </p:spPr>
      </p:pic>
      <p:pic>
        <p:nvPicPr>
          <p:cNvPr id="37" name="Picture 36" descr="A book and electronic devices&#10;&#10;Description automatically generated with medium confidence">
            <a:extLst>
              <a:ext uri="{FF2B5EF4-FFF2-40B4-BE49-F238E27FC236}">
                <a16:creationId xmlns:a16="http://schemas.microsoft.com/office/drawing/2014/main" id="{91B857F3-C084-6CF2-7239-080B1DD57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r="16327"/>
          <a:stretch/>
        </p:blipFill>
        <p:spPr>
          <a:xfrm>
            <a:off x="10479741" y="2629370"/>
            <a:ext cx="6589059" cy="57277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109CA50-02C4-02E0-44A9-FA051F1A21D5}"/>
              </a:ext>
            </a:extLst>
          </p:cNvPr>
          <p:cNvSpPr txBox="1"/>
          <p:nvPr/>
        </p:nvSpPr>
        <p:spPr>
          <a:xfrm>
            <a:off x="10911486" y="8627006"/>
            <a:ext cx="6131859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800" spc="274" dirty="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 FEW COPIES AVAILABLE </a:t>
            </a:r>
          </a:p>
        </p:txBody>
      </p:sp>
    </p:spTree>
    <p:extLst>
      <p:ext uri="{BB962C8B-B14F-4D97-AF65-F5344CB8AC3E}">
        <p14:creationId xmlns:p14="http://schemas.microsoft.com/office/powerpoint/2010/main" val="4183978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tarry-background_short1.jpg" descr="starry-background_short1.jpg"/>
          <p:cNvPicPr>
            <a:picLocks noChangeAspect="1"/>
          </p:cNvPicPr>
          <p:nvPr/>
        </p:nvPicPr>
        <p:blipFill>
          <a:blip r:embed="rId2"/>
          <a:srcRect l="3763" t="14220" r="3763" b="7577"/>
          <a:stretch>
            <a:fillRect/>
          </a:stretch>
        </p:blipFill>
        <p:spPr>
          <a:xfrm>
            <a:off x="-31899" y="-18343"/>
            <a:ext cx="18351800" cy="1032368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1"/>
          <p:cNvSpPr txBox="1"/>
          <p:nvPr/>
        </p:nvSpPr>
        <p:spPr>
          <a:xfrm>
            <a:off x="-947185" y="1166205"/>
            <a:ext cx="11820622" cy="1938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685800" hangingPunct="0">
              <a:lnSpc>
                <a:spcPct val="90000"/>
              </a:lnSpc>
              <a:defRPr sz="9000" b="1">
                <a:solidFill>
                  <a:srgbClr val="B2322E"/>
                </a:solidFill>
              </a:defRPr>
            </a:pPr>
            <a:r>
              <a:rPr sz="6750" b="1" kern="0" dirty="0">
                <a:solidFill>
                  <a:srgbClr val="B23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Let Us Know How</a:t>
            </a:r>
          </a:p>
          <a:p>
            <a:pPr algn="ctr" defTabSz="685800" hangingPunct="0">
              <a:lnSpc>
                <a:spcPct val="90000"/>
              </a:lnSpc>
              <a:defRPr sz="9000" b="1">
                <a:solidFill>
                  <a:srgbClr val="B2322E"/>
                </a:solidFill>
              </a:defRPr>
            </a:pPr>
            <a:r>
              <a:rPr sz="6750" b="1" kern="0" dirty="0">
                <a:solidFill>
                  <a:srgbClr val="B23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We Did! </a:t>
            </a:r>
          </a:p>
        </p:txBody>
      </p:sp>
      <p:pic>
        <p:nvPicPr>
          <p:cNvPr id="182" name="CDNLA-Shop-App-survey.png" descr="CDNLA-Shop-App-survey.png"/>
          <p:cNvPicPr>
            <a:picLocks noChangeAspect="1"/>
          </p:cNvPicPr>
          <p:nvPr/>
        </p:nvPicPr>
        <p:blipFill>
          <a:blip r:embed="rId3"/>
          <a:srcRect b="3411"/>
          <a:stretch>
            <a:fillRect/>
          </a:stretch>
        </p:blipFill>
        <p:spPr>
          <a:xfrm>
            <a:off x="6231539" y="87209"/>
            <a:ext cx="14633097" cy="9420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OS-icon-cd-nla-shows-1024x1024.png" descr="IOS-icon-cd-nla-shows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674" y="6663025"/>
            <a:ext cx="1876171" cy="1876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2024 Fall Show Education Survey QR Code.pdf" descr="2024 Fall Show Education Survey QR Cod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807" y="4142390"/>
            <a:ext cx="3918200" cy="3918200"/>
          </a:xfrm>
          <a:prstGeom prst="rect">
            <a:avLst/>
          </a:prstGeom>
          <a:ln w="63500">
            <a:solidFill>
              <a:srgbClr val="D5D5D5"/>
            </a:solidFill>
            <a:miter lim="400000"/>
          </a:ln>
        </p:spPr>
      </p:pic>
      <p:sp>
        <p:nvSpPr>
          <p:cNvPr id="185" name="TextBox 1"/>
          <p:cNvSpPr txBox="1"/>
          <p:nvPr/>
        </p:nvSpPr>
        <p:spPr>
          <a:xfrm>
            <a:off x="-947185" y="3102590"/>
            <a:ext cx="11820622" cy="877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914400">
              <a:defRPr sz="7000" b="1">
                <a:solidFill>
                  <a:srgbClr val="173D6D"/>
                </a:solidFill>
              </a:defRPr>
            </a:lvl1pPr>
          </a:lstStyle>
          <a:p>
            <a:pPr algn="ctr" defTabSz="685800" hangingPunct="0"/>
            <a:r>
              <a:rPr sz="525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Fill Out </a:t>
            </a:r>
            <a:r>
              <a:rPr lang="en-US" sz="525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t</a:t>
            </a:r>
            <a:r>
              <a:rPr sz="525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he Survey</a:t>
            </a:r>
          </a:p>
        </p:txBody>
      </p:sp>
      <p:pic>
        <p:nvPicPr>
          <p:cNvPr id="186" name="starry-background_short.jpg" descr="starry-background_short.jpg"/>
          <p:cNvPicPr>
            <a:picLocks noChangeAspect="1"/>
          </p:cNvPicPr>
          <p:nvPr/>
        </p:nvPicPr>
        <p:blipFill>
          <a:blip r:embed="rId6"/>
          <a:srcRect t="11155" b="76019"/>
          <a:stretch>
            <a:fillRect/>
          </a:stretch>
        </p:blipFill>
        <p:spPr>
          <a:xfrm rot="10800000" flipH="1">
            <a:off x="-1886" y="8744887"/>
            <a:ext cx="18291771" cy="156045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Platinum Sponsors"/>
          <p:cNvSpPr txBox="1"/>
          <p:nvPr/>
        </p:nvSpPr>
        <p:spPr>
          <a:xfrm>
            <a:off x="12849676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algn="ctr" defTabSz="1828753" hangingPunct="0"/>
            <a:r>
              <a:rPr sz="1875" kern="0"/>
              <a:t>Coffee Sponsor</a:t>
            </a:r>
          </a:p>
        </p:txBody>
      </p:sp>
      <p:pic>
        <p:nvPicPr>
          <p:cNvPr id="188" name="Buffalo-Limo-Logo-17-logo-tag-BW.png" descr="Buffalo-Limo-Logo-17-logo-tag-BW.png"/>
          <p:cNvPicPr>
            <a:picLocks noChangeAspect="1"/>
          </p:cNvPicPr>
          <p:nvPr/>
        </p:nvPicPr>
        <p:blipFill>
          <a:blip r:embed="rId7"/>
          <a:srcRect l="8900" r="8900"/>
          <a:stretch>
            <a:fillRect/>
          </a:stretch>
        </p:blipFill>
        <p:spPr>
          <a:xfrm>
            <a:off x="15752688" y="8856653"/>
            <a:ext cx="1665664" cy="135093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Platinum Sponsors"/>
          <p:cNvSpPr txBox="1"/>
          <p:nvPr/>
        </p:nvSpPr>
        <p:spPr>
          <a:xfrm>
            <a:off x="-249838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algn="ctr" defTabSz="1828753" hangingPunct="0"/>
            <a:r>
              <a:rPr sz="1875" kern="0"/>
              <a:t>AV Sponsor</a:t>
            </a:r>
          </a:p>
        </p:txBody>
      </p:sp>
      <p:pic>
        <p:nvPicPr>
          <p:cNvPr id="190" name="02 LA-Stacked_Logo-Dark1.png" descr="02 LA-Stacked_Logo-Dark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7512" y="8991796"/>
            <a:ext cx="1650745" cy="1094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tarry-background_short1.jpg" descr="starry-background_short1.jpg"/>
          <p:cNvPicPr>
            <a:picLocks noChangeAspect="1"/>
          </p:cNvPicPr>
          <p:nvPr/>
        </p:nvPicPr>
        <p:blipFill>
          <a:blip r:embed="rId2"/>
          <a:srcRect l="3763" t="14220" r="3763" b="7577"/>
          <a:stretch>
            <a:fillRect/>
          </a:stretch>
        </p:blipFill>
        <p:spPr>
          <a:xfrm>
            <a:off x="-31900" y="-18343"/>
            <a:ext cx="18351801" cy="1032368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Box 1"/>
          <p:cNvSpPr txBox="1"/>
          <p:nvPr/>
        </p:nvSpPr>
        <p:spPr>
          <a:xfrm>
            <a:off x="1484545" y="5285444"/>
            <a:ext cx="15318911" cy="1315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685800" hangingPunct="0">
              <a:defRPr sz="800" b="1">
                <a:solidFill>
                  <a:srgbClr val="95303F"/>
                </a:solidFill>
              </a:defRPr>
            </a:pPr>
            <a:endParaRPr sz="600" b="1" kern="0" dirty="0">
              <a:solidFill>
                <a:srgbClr val="95303F"/>
              </a:solidFill>
              <a:latin typeface="Helvetica"/>
              <a:cs typeface="Helvetica"/>
              <a:sym typeface="Helvetica"/>
            </a:endParaRPr>
          </a:p>
          <a:p>
            <a:pPr algn="ctr" defTabSz="685800" hangingPunct="0">
              <a:defRPr sz="10000" b="1" i="1">
                <a:solidFill>
                  <a:srgbClr val="B2322E"/>
                </a:solidFill>
              </a:defRPr>
            </a:pPr>
            <a:r>
              <a:rPr sz="7500" b="1" i="1" kern="0" dirty="0">
                <a:solidFill>
                  <a:srgbClr val="B23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Thank You for Joining Us!</a:t>
            </a:r>
          </a:p>
        </p:txBody>
      </p:sp>
      <p:pic>
        <p:nvPicPr>
          <p:cNvPr id="194" name="CDNLA-show-dc-gaylord-natl-dome-2024-logo.png" descr="CDNLA-show-dc-gaylord-natl-dome-2024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19" y="2450584"/>
            <a:ext cx="12847163" cy="2339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tarry-background_short.jpg" descr="starry-background_short.jpg"/>
          <p:cNvPicPr>
            <a:picLocks noChangeAspect="1"/>
          </p:cNvPicPr>
          <p:nvPr/>
        </p:nvPicPr>
        <p:blipFill>
          <a:blip r:embed="rId4"/>
          <a:srcRect t="11155" b="76019"/>
          <a:stretch>
            <a:fillRect/>
          </a:stretch>
        </p:blipFill>
        <p:spPr>
          <a:xfrm rot="10800000" flipH="1">
            <a:off x="-1886" y="8744887"/>
            <a:ext cx="18291771" cy="156045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Platinum Sponsors"/>
          <p:cNvSpPr txBox="1"/>
          <p:nvPr/>
        </p:nvSpPr>
        <p:spPr>
          <a:xfrm>
            <a:off x="12849676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algn="ctr" defTabSz="1828753" hangingPunct="0"/>
            <a:r>
              <a:rPr sz="1875" kern="0"/>
              <a:t>Coffee Sponsor</a:t>
            </a:r>
          </a:p>
        </p:txBody>
      </p:sp>
      <p:pic>
        <p:nvPicPr>
          <p:cNvPr id="197" name="Buffalo-Limo-Logo-17-logo-tag-BW.png" descr="Buffalo-Limo-Logo-17-logo-tag-BW.png"/>
          <p:cNvPicPr>
            <a:picLocks noChangeAspect="1"/>
          </p:cNvPicPr>
          <p:nvPr/>
        </p:nvPicPr>
        <p:blipFill>
          <a:blip r:embed="rId5"/>
          <a:srcRect l="8900" r="8900"/>
          <a:stretch>
            <a:fillRect/>
          </a:stretch>
        </p:blipFill>
        <p:spPr>
          <a:xfrm>
            <a:off x="15752688" y="8856653"/>
            <a:ext cx="1665664" cy="135093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Platinum Sponsors"/>
          <p:cNvSpPr txBox="1"/>
          <p:nvPr/>
        </p:nvSpPr>
        <p:spPr>
          <a:xfrm>
            <a:off x="-249838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algn="ctr" defTabSz="1828753" hangingPunct="0"/>
            <a:r>
              <a:rPr sz="1875" kern="0"/>
              <a:t>AV Sponsor</a:t>
            </a:r>
          </a:p>
        </p:txBody>
      </p:sp>
      <p:pic>
        <p:nvPicPr>
          <p:cNvPr id="199" name="02 LA-Stacked_Logo-Dark1.png" descr="02 LA-Stacked_Logo-Dark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512" y="8991796"/>
            <a:ext cx="1650745" cy="1094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tarry-background_short1.jpg" descr="starry-background_short1.jpg"/>
          <p:cNvPicPr>
            <a:picLocks noChangeAspect="1"/>
          </p:cNvPicPr>
          <p:nvPr/>
        </p:nvPicPr>
        <p:blipFill>
          <a:blip r:embed="rId2"/>
          <a:srcRect l="3763" t="14220" r="3763" b="7577"/>
          <a:stretch>
            <a:fillRect/>
          </a:stretch>
        </p:blipFill>
        <p:spPr>
          <a:xfrm>
            <a:off x="-31899" y="-18343"/>
            <a:ext cx="18351800" cy="1032368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Box 1"/>
          <p:cNvSpPr txBox="1"/>
          <p:nvPr/>
        </p:nvSpPr>
        <p:spPr>
          <a:xfrm>
            <a:off x="3233690" y="1259812"/>
            <a:ext cx="11820622" cy="2377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914400">
              <a:defRPr sz="10000" b="1">
                <a:solidFill>
                  <a:srgbClr val="B2322E"/>
                </a:solidFill>
              </a:defRPr>
            </a:lvl1pPr>
          </a:lstStyle>
          <a:p>
            <a:pPr algn="ctr" defTabSz="685800" hangingPunct="0"/>
            <a:r>
              <a:rPr sz="75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Welcome &amp; Thank You to Our Sponsors</a:t>
            </a:r>
          </a:p>
        </p:txBody>
      </p:sp>
      <p:sp>
        <p:nvSpPr>
          <p:cNvPr id="166" name="Gold Sponsors"/>
          <p:cNvSpPr txBox="1"/>
          <p:nvPr/>
        </p:nvSpPr>
        <p:spPr>
          <a:xfrm>
            <a:off x="3045823" y="4104786"/>
            <a:ext cx="5346716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0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algn="ctr" defTabSz="1828753" hangingPunct="0"/>
            <a:r>
              <a:rPr sz="3000" kern="0"/>
              <a:t>AV Sponsor</a:t>
            </a:r>
          </a:p>
        </p:txBody>
      </p:sp>
      <p:pic>
        <p:nvPicPr>
          <p:cNvPr id="167" name="LimoAnywhere-stacked-Logo-Dark1.jpg" descr="LimoAnywhere-stacked-Logo-Dark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8737" y="5429997"/>
            <a:ext cx="4040920" cy="268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red-strips.png" descr="red-strips.png"/>
          <p:cNvPicPr>
            <a:picLocks noChangeAspect="1"/>
          </p:cNvPicPr>
          <p:nvPr/>
        </p:nvPicPr>
        <p:blipFill>
          <a:blip r:embed="rId4"/>
          <a:srcRect r="30844" b="48405"/>
          <a:stretch>
            <a:fillRect/>
          </a:stretch>
        </p:blipFill>
        <p:spPr>
          <a:xfrm>
            <a:off x="11173118" y="5008273"/>
            <a:ext cx="7113989" cy="5307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red-strips.png" descr="red-strips.png"/>
          <p:cNvPicPr>
            <a:picLocks noChangeAspect="1"/>
          </p:cNvPicPr>
          <p:nvPr/>
        </p:nvPicPr>
        <p:blipFill>
          <a:blip r:embed="rId4"/>
          <a:srcRect r="30844" b="48405"/>
          <a:stretch>
            <a:fillRect/>
          </a:stretch>
        </p:blipFill>
        <p:spPr>
          <a:xfrm flipH="1">
            <a:off x="-24553" y="5008273"/>
            <a:ext cx="7113989" cy="530757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Gold Sponsors"/>
          <p:cNvSpPr txBox="1"/>
          <p:nvPr/>
        </p:nvSpPr>
        <p:spPr>
          <a:xfrm>
            <a:off x="9895462" y="4104786"/>
            <a:ext cx="5346716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0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algn="ctr" defTabSz="1828753" hangingPunct="0"/>
            <a:r>
              <a:rPr sz="3000" kern="0"/>
              <a:t>Coffee Sponsors</a:t>
            </a:r>
          </a:p>
        </p:txBody>
      </p:sp>
      <p:pic>
        <p:nvPicPr>
          <p:cNvPr id="171" name="Buffalo-Limo-Logo-17-logo-tag-BW.png" descr="Buffalo-Limo-Logo-17-logo-tag-BW.png"/>
          <p:cNvPicPr>
            <a:picLocks noChangeAspect="1"/>
          </p:cNvPicPr>
          <p:nvPr/>
        </p:nvPicPr>
        <p:blipFill>
          <a:blip r:embed="rId5"/>
          <a:srcRect l="8900" r="8900"/>
          <a:stretch>
            <a:fillRect/>
          </a:stretch>
        </p:blipFill>
        <p:spPr>
          <a:xfrm>
            <a:off x="10548377" y="5133788"/>
            <a:ext cx="4040919" cy="3277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258071" y="-4629150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236347" y="3202251"/>
            <a:ext cx="9815307" cy="4208864"/>
            <a:chOff x="0" y="0"/>
            <a:chExt cx="18954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5495" cy="812800"/>
            </a:xfrm>
            <a:custGeom>
              <a:avLst/>
              <a:gdLst/>
              <a:ahLst/>
              <a:cxnLst/>
              <a:rect l="l" t="t" r="r" b="b"/>
              <a:pathLst>
                <a:path w="1895495" h="812800">
                  <a:moveTo>
                    <a:pt x="0" y="0"/>
                  </a:moveTo>
                  <a:lnTo>
                    <a:pt x="1895495" y="0"/>
                  </a:lnTo>
                  <a:lnTo>
                    <a:pt x="18954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89549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996105" y="-60944"/>
            <a:ext cx="3263195" cy="3263195"/>
          </a:xfrm>
          <a:custGeom>
            <a:avLst/>
            <a:gdLst/>
            <a:ahLst/>
            <a:cxnLst/>
            <a:rect l="l" t="t" r="r" b="b"/>
            <a:pathLst>
              <a:path w="3263195" h="3263195">
                <a:moveTo>
                  <a:pt x="0" y="0"/>
                </a:moveTo>
                <a:lnTo>
                  <a:pt x="3263195" y="0"/>
                </a:lnTo>
                <a:lnTo>
                  <a:pt x="3263195" y="3263195"/>
                </a:lnTo>
                <a:lnTo>
                  <a:pt x="0" y="3263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414699" y="6145687"/>
            <a:ext cx="9458601" cy="954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3600" b="1" spc="352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UNDERSTANDING PERSONALITY DRIVES SUCCESS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05853" y="3229404"/>
            <a:ext cx="9815307" cy="243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7063" b="1" spc="692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DECODE YOUR TEAM’S COLORS: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19596" y="7482578"/>
            <a:ext cx="12848809" cy="44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653" b="1" spc="140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NICOLE R. BANKS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62523" y="8263469"/>
            <a:ext cx="9613022" cy="1775567"/>
            <a:chOff x="0" y="0"/>
            <a:chExt cx="2531825" cy="467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1825" cy="467639"/>
            </a:xfrm>
            <a:custGeom>
              <a:avLst/>
              <a:gdLst/>
              <a:ahLst/>
              <a:cxnLst/>
              <a:rect l="l" t="t" r="r" b="b"/>
              <a:pathLst>
                <a:path w="2531825" h="467639">
                  <a:moveTo>
                    <a:pt x="0" y="0"/>
                  </a:moveTo>
                  <a:lnTo>
                    <a:pt x="2531825" y="0"/>
                  </a:lnTo>
                  <a:lnTo>
                    <a:pt x="2531825" y="467639"/>
                  </a:lnTo>
                  <a:lnTo>
                    <a:pt x="0" y="46763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531825" cy="486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54288" y="8311039"/>
            <a:ext cx="9229491" cy="162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0"/>
              </a:lnSpc>
            </a:pPr>
            <a:r>
              <a:rPr lang="en-US" sz="3028" i="1">
                <a:solidFill>
                  <a:srgbClr val="100F0D"/>
                </a:solidFill>
                <a:latin typeface="Montserrat Light Italics"/>
                <a:ea typeface="Montserrat Light Italics"/>
                <a:cs typeface="Montserrat Light Italics"/>
                <a:sym typeface="Montserrat Light Italics"/>
              </a:rPr>
              <a:t>Effective communication starts with understanding, and understanding begins with recognizing how each person is uniquely wired.</a:t>
            </a:r>
          </a:p>
        </p:txBody>
      </p:sp>
      <p:sp>
        <p:nvSpPr>
          <p:cNvPr id="6" name="Freeform 6"/>
          <p:cNvSpPr/>
          <p:nvPr/>
        </p:nvSpPr>
        <p:spPr>
          <a:xfrm rot="887923">
            <a:off x="-6988615" y="7737399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87923">
            <a:off x="14267806" y="-4957155"/>
            <a:ext cx="7032580" cy="7216267"/>
          </a:xfrm>
          <a:custGeom>
            <a:avLst/>
            <a:gdLst/>
            <a:ahLst/>
            <a:cxnLst/>
            <a:rect l="l" t="t" r="r" b="b"/>
            <a:pathLst>
              <a:path w="7032580" h="7216267">
                <a:moveTo>
                  <a:pt x="0" y="0"/>
                </a:moveTo>
                <a:lnTo>
                  <a:pt x="7032580" y="0"/>
                </a:lnTo>
                <a:lnTo>
                  <a:pt x="7032580" y="7216267"/>
                </a:lnTo>
                <a:lnTo>
                  <a:pt x="0" y="7216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815427" y="-1349021"/>
            <a:ext cx="2094695" cy="2377721"/>
            <a:chOff x="0" y="0"/>
            <a:chExt cx="551689" cy="6262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1689" cy="626231"/>
            </a:xfrm>
            <a:custGeom>
              <a:avLst/>
              <a:gdLst/>
              <a:ahLst/>
              <a:cxnLst/>
              <a:rect l="l" t="t" r="r" b="b"/>
              <a:pathLst>
                <a:path w="551689" h="626231">
                  <a:moveTo>
                    <a:pt x="0" y="0"/>
                  </a:moveTo>
                  <a:lnTo>
                    <a:pt x="551689" y="0"/>
                  </a:lnTo>
                  <a:lnTo>
                    <a:pt x="551689" y="626231"/>
                  </a:lnTo>
                  <a:lnTo>
                    <a:pt x="0" y="626231"/>
                  </a:lnTo>
                  <a:close/>
                </a:path>
              </a:pathLst>
            </a:custGeom>
            <a:solidFill>
              <a:srgbClr val="308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551689" cy="645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339593" y="8545657"/>
            <a:ext cx="1405970" cy="1001754"/>
          </a:xfrm>
          <a:custGeom>
            <a:avLst/>
            <a:gdLst/>
            <a:ahLst/>
            <a:cxnLst/>
            <a:rect l="l" t="t" r="r" b="b"/>
            <a:pathLst>
              <a:path w="1405970" h="1001754">
                <a:moveTo>
                  <a:pt x="0" y="0"/>
                </a:moveTo>
                <a:lnTo>
                  <a:pt x="1405971" y="0"/>
                </a:lnTo>
                <a:lnTo>
                  <a:pt x="1405971" y="1001754"/>
                </a:lnTo>
                <a:lnTo>
                  <a:pt x="0" y="1001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804802" y="740345"/>
            <a:ext cx="15267415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42"/>
              </a:lnSpc>
              <a:spcBef>
                <a:spcPct val="0"/>
              </a:spcBef>
            </a:pPr>
            <a:r>
              <a:rPr lang="en-US" sz="5900" b="1" spc="578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WHY DOES THIS MATTER?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53922" y="2216307"/>
            <a:ext cx="15527820" cy="6151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Improved Team Communication:</a:t>
            </a:r>
            <a:r>
              <a:rPr lang="en-US" sz="30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Knowing each team member's temperament encourages clear and empathetic communication.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Boosted Productivity:</a:t>
            </a:r>
            <a:r>
              <a:rPr lang="en-US" sz="30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Organizations that embrace diverse temperaments see up to a 21% increase in overall team productivity.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Reduced Turnover: </a:t>
            </a:r>
            <a:r>
              <a:rPr lang="en-US" sz="30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Understanding team dynamics lowers turnover rates by 25%.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Strengthened Leadership: </a:t>
            </a:r>
            <a:r>
              <a:rPr lang="en-US" sz="30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Leaders who adapt to their team's temperaments demonstrate enhanced conflict resolution and emotional intelligence.</a:t>
            </a:r>
          </a:p>
          <a:p>
            <a:pPr algn="l">
              <a:lnSpc>
                <a:spcPts val="2239"/>
              </a:lnSpc>
            </a:pPr>
            <a:endParaRPr lang="en-US" sz="300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79206" y="1920649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5" y="0"/>
                </a:lnTo>
                <a:lnTo>
                  <a:pt x="2027545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035253">
            <a:off x="15845467" y="4817487"/>
            <a:ext cx="7835077" cy="10939025"/>
          </a:xfrm>
          <a:custGeom>
            <a:avLst/>
            <a:gdLst/>
            <a:ahLst/>
            <a:cxnLst/>
            <a:rect l="l" t="t" r="r" b="b"/>
            <a:pathLst>
              <a:path w="7835077" h="10939025">
                <a:moveTo>
                  <a:pt x="0" y="0"/>
                </a:moveTo>
                <a:lnTo>
                  <a:pt x="7835077" y="0"/>
                </a:lnTo>
                <a:lnTo>
                  <a:pt x="7835077" y="10939026"/>
                </a:lnTo>
                <a:lnTo>
                  <a:pt x="0" y="10939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589541" y="5472067"/>
            <a:ext cx="1510891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42437" y="5240576"/>
            <a:ext cx="501082" cy="501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121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94920" y="7114285"/>
            <a:ext cx="3204526" cy="2664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1"/>
              </a:lnSpc>
            </a:pPr>
            <a:r>
              <a:rPr lang="en-US" sz="2444" spc="23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Goal-driven, assertive, and competitive. They thrive under pressure and prefer direct communication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59451" y="5979647"/>
            <a:ext cx="3467055" cy="88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951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ACTION-ORIENTED</a:t>
            </a:r>
          </a:p>
        </p:txBody>
      </p:sp>
      <p:sp>
        <p:nvSpPr>
          <p:cNvPr id="10" name="Freeform 10"/>
          <p:cNvSpPr/>
          <p:nvPr/>
        </p:nvSpPr>
        <p:spPr>
          <a:xfrm>
            <a:off x="6267505" y="1920649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6" y="0"/>
                </a:lnTo>
                <a:lnTo>
                  <a:pt x="2027546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7030737" y="5240576"/>
            <a:ext cx="501082" cy="501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121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758062" y="1920649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6" y="0"/>
                </a:lnTo>
                <a:lnTo>
                  <a:pt x="2027546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0521294" y="5240576"/>
            <a:ext cx="501082" cy="50108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121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3372444" y="1920649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6" y="0"/>
                </a:lnTo>
                <a:lnTo>
                  <a:pt x="2027546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4145201" y="5240576"/>
            <a:ext cx="501082" cy="50108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121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679015" y="7088296"/>
            <a:ext cx="3204526" cy="2664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1"/>
              </a:lnSpc>
            </a:pPr>
            <a:r>
              <a:rPr lang="en-US" sz="2444" spc="23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Enthusiastic, optimistic, and outgoing. They excel in creative roles and are energized by social interaction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679015" y="5979647"/>
            <a:ext cx="3204526" cy="88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951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SOCIAL &amp; SPONTANEOUS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20113" y="7114285"/>
            <a:ext cx="3204526" cy="2664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1"/>
              </a:lnSpc>
            </a:pPr>
            <a:r>
              <a:rPr lang="en-US" sz="2444" spc="23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Detail-oriented, logical, and thoughtful. They value precision and need time to process information.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29638" y="5989172"/>
            <a:ext cx="2869778" cy="87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2"/>
              </a:lnSpc>
            </a:pPr>
            <a:r>
              <a:rPr lang="en-US" sz="2951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ANALYTICAL &amp; REFLECTIVE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00864" y="7209154"/>
            <a:ext cx="3665980" cy="1902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1"/>
              </a:lnSpc>
            </a:pPr>
            <a:r>
              <a:rPr lang="en-US" sz="2444" spc="23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Calm, patient, and empathetic. They seek harmony and are excellent listeners.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215167" y="5981060"/>
            <a:ext cx="2709833" cy="88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951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STEADY &amp; SUPPORTIVE</a:t>
            </a:r>
          </a:p>
        </p:txBody>
      </p:sp>
      <p:sp>
        <p:nvSpPr>
          <p:cNvPr id="28" name="Freeform 28"/>
          <p:cNvSpPr/>
          <p:nvPr/>
        </p:nvSpPr>
        <p:spPr>
          <a:xfrm rot="-10799999">
            <a:off x="-2888838" y="-9018376"/>
            <a:ext cx="7835077" cy="10939025"/>
          </a:xfrm>
          <a:custGeom>
            <a:avLst/>
            <a:gdLst/>
            <a:ahLst/>
            <a:cxnLst/>
            <a:rect l="l" t="t" r="r" b="b"/>
            <a:pathLst>
              <a:path w="7835077" h="10939025">
                <a:moveTo>
                  <a:pt x="0" y="0"/>
                </a:moveTo>
                <a:lnTo>
                  <a:pt x="7835076" y="0"/>
                </a:lnTo>
                <a:lnTo>
                  <a:pt x="7835076" y="10939025"/>
                </a:lnTo>
                <a:lnTo>
                  <a:pt x="0" y="10939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139523" y="569623"/>
            <a:ext cx="14481513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42"/>
              </a:lnSpc>
              <a:spcBef>
                <a:spcPct val="0"/>
              </a:spcBef>
            </a:pPr>
            <a:r>
              <a:rPr lang="en-US" sz="5900" b="1" spc="578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MEET THE FOUR TEMPERMENTS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2495" y="2394594"/>
            <a:ext cx="7900620" cy="3717530"/>
            <a:chOff x="0" y="0"/>
            <a:chExt cx="1195010" cy="562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5010" cy="562296"/>
            </a:xfrm>
            <a:custGeom>
              <a:avLst/>
              <a:gdLst/>
              <a:ahLst/>
              <a:cxnLst/>
              <a:rect l="l" t="t" r="r" b="b"/>
              <a:pathLst>
                <a:path w="1195010" h="562296">
                  <a:moveTo>
                    <a:pt x="17638" y="0"/>
                  </a:moveTo>
                  <a:lnTo>
                    <a:pt x="1177371" y="0"/>
                  </a:lnTo>
                  <a:cubicBezTo>
                    <a:pt x="1187113" y="0"/>
                    <a:pt x="1195010" y="7897"/>
                    <a:pt x="1195010" y="17638"/>
                  </a:cubicBezTo>
                  <a:lnTo>
                    <a:pt x="1195010" y="544657"/>
                  </a:lnTo>
                  <a:cubicBezTo>
                    <a:pt x="1195010" y="549335"/>
                    <a:pt x="1193151" y="553822"/>
                    <a:pt x="1189844" y="557130"/>
                  </a:cubicBezTo>
                  <a:cubicBezTo>
                    <a:pt x="1186536" y="560437"/>
                    <a:pt x="1182049" y="562296"/>
                    <a:pt x="1177371" y="562296"/>
                  </a:cubicBezTo>
                  <a:lnTo>
                    <a:pt x="17638" y="562296"/>
                  </a:lnTo>
                  <a:cubicBezTo>
                    <a:pt x="7897" y="562296"/>
                    <a:pt x="0" y="554399"/>
                    <a:pt x="0" y="544657"/>
                  </a:cubicBezTo>
                  <a:lnTo>
                    <a:pt x="0" y="17638"/>
                  </a:lnTo>
                  <a:cubicBezTo>
                    <a:pt x="0" y="7897"/>
                    <a:pt x="7897" y="0"/>
                    <a:pt x="176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E6152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95010" cy="609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61133" y="398832"/>
            <a:ext cx="12827617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2"/>
              </a:lnSpc>
              <a:spcBef>
                <a:spcPct val="0"/>
              </a:spcBef>
            </a:pPr>
            <a:r>
              <a:rPr lang="en-US" sz="5900" b="1" spc="2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ARE YOU HARDWIRED?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534239" y="1650301"/>
            <a:ext cx="3705295" cy="993101"/>
            <a:chOff x="-2964" y="-27768"/>
            <a:chExt cx="408358" cy="109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394" cy="61824"/>
            </a:xfrm>
            <a:custGeom>
              <a:avLst/>
              <a:gdLst/>
              <a:ahLst/>
              <a:cxnLst/>
              <a:rect l="l" t="t" r="r" b="b"/>
              <a:pathLst>
                <a:path w="405394" h="61824">
                  <a:moveTo>
                    <a:pt x="29466" y="0"/>
                  </a:moveTo>
                  <a:lnTo>
                    <a:pt x="375929" y="0"/>
                  </a:lnTo>
                  <a:cubicBezTo>
                    <a:pt x="392202" y="0"/>
                    <a:pt x="405394" y="13192"/>
                    <a:pt x="405394" y="29466"/>
                  </a:cubicBezTo>
                  <a:lnTo>
                    <a:pt x="405394" y="32358"/>
                  </a:lnTo>
                  <a:cubicBezTo>
                    <a:pt x="405394" y="40173"/>
                    <a:pt x="402290" y="47668"/>
                    <a:pt x="396764" y="53194"/>
                  </a:cubicBezTo>
                  <a:cubicBezTo>
                    <a:pt x="391238" y="58720"/>
                    <a:pt x="383743" y="61824"/>
                    <a:pt x="375929" y="61824"/>
                  </a:cubicBezTo>
                  <a:lnTo>
                    <a:pt x="29466" y="61824"/>
                  </a:lnTo>
                  <a:cubicBezTo>
                    <a:pt x="13192" y="61824"/>
                    <a:pt x="0" y="48632"/>
                    <a:pt x="0" y="32358"/>
                  </a:cubicBezTo>
                  <a:lnTo>
                    <a:pt x="0" y="29466"/>
                  </a:lnTo>
                  <a:cubicBezTo>
                    <a:pt x="0" y="13192"/>
                    <a:pt x="13192" y="0"/>
                    <a:pt x="29466" y="0"/>
                  </a:cubicBezTo>
                  <a:close/>
                </a:path>
              </a:pathLst>
            </a:custGeom>
            <a:solidFill>
              <a:srgbClr val="E615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964" y="-27768"/>
              <a:ext cx="405394" cy="109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r>
                <a:rPr lang="en-US" sz="2294" b="1" spc="22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Red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10741" y="2235713"/>
            <a:ext cx="7848559" cy="3876411"/>
            <a:chOff x="0" y="0"/>
            <a:chExt cx="1187135" cy="5863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87135" cy="586327"/>
            </a:xfrm>
            <a:custGeom>
              <a:avLst/>
              <a:gdLst/>
              <a:ahLst/>
              <a:cxnLst/>
              <a:rect l="l" t="t" r="r" b="b"/>
              <a:pathLst>
                <a:path w="1187135" h="586327">
                  <a:moveTo>
                    <a:pt x="17755" y="0"/>
                  </a:moveTo>
                  <a:lnTo>
                    <a:pt x="1169380" y="0"/>
                  </a:lnTo>
                  <a:cubicBezTo>
                    <a:pt x="1174089" y="0"/>
                    <a:pt x="1178605" y="1871"/>
                    <a:pt x="1181935" y="5200"/>
                  </a:cubicBezTo>
                  <a:cubicBezTo>
                    <a:pt x="1185264" y="8530"/>
                    <a:pt x="1187135" y="13046"/>
                    <a:pt x="1187135" y="17755"/>
                  </a:cubicBezTo>
                  <a:lnTo>
                    <a:pt x="1187135" y="568572"/>
                  </a:lnTo>
                  <a:cubicBezTo>
                    <a:pt x="1187135" y="573281"/>
                    <a:pt x="1185264" y="577797"/>
                    <a:pt x="1181935" y="581127"/>
                  </a:cubicBezTo>
                  <a:cubicBezTo>
                    <a:pt x="1178605" y="584457"/>
                    <a:pt x="1174089" y="586327"/>
                    <a:pt x="1169380" y="586327"/>
                  </a:cubicBezTo>
                  <a:lnTo>
                    <a:pt x="17755" y="586327"/>
                  </a:lnTo>
                  <a:cubicBezTo>
                    <a:pt x="7949" y="586327"/>
                    <a:pt x="0" y="578378"/>
                    <a:pt x="0" y="568572"/>
                  </a:cubicBezTo>
                  <a:lnTo>
                    <a:pt x="0" y="17755"/>
                  </a:lnTo>
                  <a:cubicBezTo>
                    <a:pt x="0" y="13046"/>
                    <a:pt x="1871" y="8530"/>
                    <a:pt x="5200" y="5200"/>
                  </a:cubicBezTo>
                  <a:cubicBezTo>
                    <a:pt x="8530" y="1871"/>
                    <a:pt x="13046" y="0"/>
                    <a:pt x="1775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EBD33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187135" cy="633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31611" y="1631138"/>
            <a:ext cx="3678401" cy="993101"/>
            <a:chOff x="0" y="-29880"/>
            <a:chExt cx="405394" cy="1094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5394" cy="61824"/>
            </a:xfrm>
            <a:custGeom>
              <a:avLst/>
              <a:gdLst/>
              <a:ahLst/>
              <a:cxnLst/>
              <a:rect l="l" t="t" r="r" b="b"/>
              <a:pathLst>
                <a:path w="405394" h="61824">
                  <a:moveTo>
                    <a:pt x="29466" y="0"/>
                  </a:moveTo>
                  <a:lnTo>
                    <a:pt x="375929" y="0"/>
                  </a:lnTo>
                  <a:cubicBezTo>
                    <a:pt x="392202" y="0"/>
                    <a:pt x="405394" y="13192"/>
                    <a:pt x="405394" y="29466"/>
                  </a:cubicBezTo>
                  <a:lnTo>
                    <a:pt x="405394" y="32358"/>
                  </a:lnTo>
                  <a:cubicBezTo>
                    <a:pt x="405394" y="40173"/>
                    <a:pt x="402290" y="47668"/>
                    <a:pt x="396764" y="53194"/>
                  </a:cubicBezTo>
                  <a:cubicBezTo>
                    <a:pt x="391238" y="58720"/>
                    <a:pt x="383743" y="61824"/>
                    <a:pt x="375929" y="61824"/>
                  </a:cubicBezTo>
                  <a:lnTo>
                    <a:pt x="29466" y="61824"/>
                  </a:lnTo>
                  <a:cubicBezTo>
                    <a:pt x="13192" y="61824"/>
                    <a:pt x="0" y="48632"/>
                    <a:pt x="0" y="32358"/>
                  </a:cubicBezTo>
                  <a:lnTo>
                    <a:pt x="0" y="29466"/>
                  </a:lnTo>
                  <a:cubicBezTo>
                    <a:pt x="0" y="13192"/>
                    <a:pt x="13192" y="0"/>
                    <a:pt x="29466" y="0"/>
                  </a:cubicBezTo>
                  <a:close/>
                </a:path>
              </a:pathLst>
            </a:custGeom>
            <a:solidFill>
              <a:srgbClr val="EBD3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9880"/>
              <a:ext cx="405394" cy="109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r>
                <a:rPr lang="en-US" sz="2294" b="1" spc="22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Yellow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2495" y="6391877"/>
            <a:ext cx="7900620" cy="3729131"/>
            <a:chOff x="0" y="0"/>
            <a:chExt cx="1195010" cy="5640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5010" cy="564050"/>
            </a:xfrm>
            <a:custGeom>
              <a:avLst/>
              <a:gdLst/>
              <a:ahLst/>
              <a:cxnLst/>
              <a:rect l="l" t="t" r="r" b="b"/>
              <a:pathLst>
                <a:path w="1195010" h="564050">
                  <a:moveTo>
                    <a:pt x="17638" y="0"/>
                  </a:moveTo>
                  <a:lnTo>
                    <a:pt x="1177371" y="0"/>
                  </a:lnTo>
                  <a:cubicBezTo>
                    <a:pt x="1187113" y="0"/>
                    <a:pt x="1195010" y="7897"/>
                    <a:pt x="1195010" y="17638"/>
                  </a:cubicBezTo>
                  <a:lnTo>
                    <a:pt x="1195010" y="546412"/>
                  </a:lnTo>
                  <a:cubicBezTo>
                    <a:pt x="1195010" y="551090"/>
                    <a:pt x="1193151" y="555576"/>
                    <a:pt x="1189844" y="558884"/>
                  </a:cubicBezTo>
                  <a:cubicBezTo>
                    <a:pt x="1186536" y="562192"/>
                    <a:pt x="1182049" y="564050"/>
                    <a:pt x="1177371" y="564050"/>
                  </a:cubicBezTo>
                  <a:lnTo>
                    <a:pt x="17638" y="564050"/>
                  </a:lnTo>
                  <a:cubicBezTo>
                    <a:pt x="7897" y="564050"/>
                    <a:pt x="0" y="556153"/>
                    <a:pt x="0" y="546412"/>
                  </a:cubicBezTo>
                  <a:lnTo>
                    <a:pt x="0" y="17638"/>
                  </a:lnTo>
                  <a:cubicBezTo>
                    <a:pt x="0" y="7897"/>
                    <a:pt x="7897" y="0"/>
                    <a:pt x="176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08C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95010" cy="611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532279" y="5907005"/>
            <a:ext cx="3707255" cy="960542"/>
            <a:chOff x="-3180" y="-30212"/>
            <a:chExt cx="408574" cy="10586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5394" cy="58236"/>
            </a:xfrm>
            <a:custGeom>
              <a:avLst/>
              <a:gdLst/>
              <a:ahLst/>
              <a:cxnLst/>
              <a:rect l="l" t="t" r="r" b="b"/>
              <a:pathLst>
                <a:path w="405394" h="58236">
                  <a:moveTo>
                    <a:pt x="29118" y="0"/>
                  </a:moveTo>
                  <a:lnTo>
                    <a:pt x="376276" y="0"/>
                  </a:lnTo>
                  <a:cubicBezTo>
                    <a:pt x="392358" y="0"/>
                    <a:pt x="405394" y="13037"/>
                    <a:pt x="405394" y="29118"/>
                  </a:cubicBezTo>
                  <a:lnTo>
                    <a:pt x="405394" y="29118"/>
                  </a:lnTo>
                  <a:cubicBezTo>
                    <a:pt x="405394" y="36840"/>
                    <a:pt x="402327" y="44247"/>
                    <a:pt x="396866" y="49707"/>
                  </a:cubicBezTo>
                  <a:cubicBezTo>
                    <a:pt x="391405" y="55168"/>
                    <a:pt x="383999" y="58236"/>
                    <a:pt x="376276" y="58236"/>
                  </a:cubicBezTo>
                  <a:lnTo>
                    <a:pt x="29118" y="58236"/>
                  </a:lnTo>
                  <a:cubicBezTo>
                    <a:pt x="13037" y="58236"/>
                    <a:pt x="0" y="45199"/>
                    <a:pt x="0" y="29118"/>
                  </a:cubicBezTo>
                  <a:lnTo>
                    <a:pt x="0" y="29118"/>
                  </a:lnTo>
                  <a:cubicBezTo>
                    <a:pt x="0" y="13037"/>
                    <a:pt x="13037" y="0"/>
                    <a:pt x="29118" y="0"/>
                  </a:cubicBezTo>
                  <a:close/>
                </a:path>
              </a:pathLst>
            </a:custGeom>
            <a:solidFill>
              <a:srgbClr val="308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3180" y="-30212"/>
              <a:ext cx="405394" cy="10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r>
                <a:rPr lang="en-US" sz="2294" b="1" spc="22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Blue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10741" y="6391877"/>
            <a:ext cx="7848559" cy="3729131"/>
            <a:chOff x="0" y="0"/>
            <a:chExt cx="1187135" cy="56405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87135" cy="564050"/>
            </a:xfrm>
            <a:custGeom>
              <a:avLst/>
              <a:gdLst/>
              <a:ahLst/>
              <a:cxnLst/>
              <a:rect l="l" t="t" r="r" b="b"/>
              <a:pathLst>
                <a:path w="1187135" h="564050">
                  <a:moveTo>
                    <a:pt x="17755" y="0"/>
                  </a:moveTo>
                  <a:lnTo>
                    <a:pt x="1169380" y="0"/>
                  </a:lnTo>
                  <a:cubicBezTo>
                    <a:pt x="1174089" y="0"/>
                    <a:pt x="1178605" y="1871"/>
                    <a:pt x="1181935" y="5200"/>
                  </a:cubicBezTo>
                  <a:cubicBezTo>
                    <a:pt x="1185264" y="8530"/>
                    <a:pt x="1187135" y="13046"/>
                    <a:pt x="1187135" y="17755"/>
                  </a:cubicBezTo>
                  <a:lnTo>
                    <a:pt x="1187135" y="546295"/>
                  </a:lnTo>
                  <a:cubicBezTo>
                    <a:pt x="1187135" y="551004"/>
                    <a:pt x="1185264" y="555520"/>
                    <a:pt x="1181935" y="558850"/>
                  </a:cubicBezTo>
                  <a:cubicBezTo>
                    <a:pt x="1178605" y="562180"/>
                    <a:pt x="1174089" y="564050"/>
                    <a:pt x="1169380" y="564050"/>
                  </a:cubicBezTo>
                  <a:lnTo>
                    <a:pt x="17755" y="564050"/>
                  </a:lnTo>
                  <a:cubicBezTo>
                    <a:pt x="7949" y="564050"/>
                    <a:pt x="0" y="556101"/>
                    <a:pt x="0" y="546295"/>
                  </a:cubicBezTo>
                  <a:lnTo>
                    <a:pt x="0" y="17755"/>
                  </a:lnTo>
                  <a:cubicBezTo>
                    <a:pt x="0" y="13046"/>
                    <a:pt x="1871" y="8530"/>
                    <a:pt x="5200" y="5200"/>
                  </a:cubicBezTo>
                  <a:cubicBezTo>
                    <a:pt x="8530" y="1871"/>
                    <a:pt x="13046" y="0"/>
                    <a:pt x="1775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3866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187135" cy="611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331611" y="5858681"/>
            <a:ext cx="3678401" cy="982425"/>
            <a:chOff x="0" y="-27932"/>
            <a:chExt cx="405394" cy="10827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5394" cy="60648"/>
            </a:xfrm>
            <a:custGeom>
              <a:avLst/>
              <a:gdLst/>
              <a:ahLst/>
              <a:cxnLst/>
              <a:rect l="l" t="t" r="r" b="b"/>
              <a:pathLst>
                <a:path w="405394" h="60648">
                  <a:moveTo>
                    <a:pt x="29466" y="0"/>
                  </a:moveTo>
                  <a:lnTo>
                    <a:pt x="375929" y="0"/>
                  </a:lnTo>
                  <a:cubicBezTo>
                    <a:pt x="392202" y="0"/>
                    <a:pt x="405394" y="13192"/>
                    <a:pt x="405394" y="29466"/>
                  </a:cubicBezTo>
                  <a:lnTo>
                    <a:pt x="405394" y="31182"/>
                  </a:lnTo>
                  <a:cubicBezTo>
                    <a:pt x="405394" y="47455"/>
                    <a:pt x="392202" y="60648"/>
                    <a:pt x="375929" y="60648"/>
                  </a:cubicBezTo>
                  <a:lnTo>
                    <a:pt x="29466" y="60648"/>
                  </a:lnTo>
                  <a:cubicBezTo>
                    <a:pt x="21651" y="60648"/>
                    <a:pt x="14156" y="57543"/>
                    <a:pt x="8630" y="52017"/>
                  </a:cubicBezTo>
                  <a:cubicBezTo>
                    <a:pt x="3104" y="46491"/>
                    <a:pt x="0" y="38997"/>
                    <a:pt x="0" y="31182"/>
                  </a:cubicBezTo>
                  <a:lnTo>
                    <a:pt x="0" y="29466"/>
                  </a:lnTo>
                  <a:cubicBezTo>
                    <a:pt x="0" y="13192"/>
                    <a:pt x="13192" y="0"/>
                    <a:pt x="29466" y="0"/>
                  </a:cubicBezTo>
                  <a:close/>
                </a:path>
              </a:pathLst>
            </a:custGeom>
            <a:solidFill>
              <a:srgbClr val="33866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7932"/>
              <a:ext cx="405394" cy="108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r>
                <a:rPr lang="en-US" sz="2294" b="1" spc="22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Green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13312" y="2805825"/>
            <a:ext cx="8292914" cy="285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0309" lvl="1" indent="-280155" algn="l">
              <a:lnSpc>
                <a:spcPts val="3269"/>
              </a:lnSpc>
              <a:buFont typeface="Arial"/>
              <a:buChar char="•"/>
            </a:pPr>
            <a:r>
              <a:rPr lang="en-US" sz="2595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have thought through my decisions and have good reasons for them.</a:t>
            </a:r>
          </a:p>
          <a:p>
            <a:pPr marL="560309" lvl="1" indent="-280155" algn="l">
              <a:lnSpc>
                <a:spcPts val="3269"/>
              </a:lnSpc>
              <a:buFont typeface="Arial"/>
              <a:buChar char="•"/>
            </a:pPr>
            <a:r>
              <a:rPr lang="en-US" sz="2595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ready to jump into new tasks, energized by challenges.</a:t>
            </a:r>
          </a:p>
          <a:p>
            <a:pPr marL="560309" lvl="1" indent="-280155" algn="l">
              <a:lnSpc>
                <a:spcPts val="3269"/>
              </a:lnSpc>
              <a:buFont typeface="Arial"/>
              <a:buChar char="•"/>
            </a:pPr>
            <a:r>
              <a:rPr lang="en-US" sz="2595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am confident and assertive with my opinion; I prefer to be in control. </a:t>
            </a:r>
          </a:p>
          <a:p>
            <a:pPr marL="560309" lvl="1" indent="-280155" algn="l">
              <a:lnSpc>
                <a:spcPts val="3269"/>
              </a:lnSpc>
              <a:buFont typeface="Arial"/>
              <a:buChar char="•"/>
            </a:pPr>
            <a:r>
              <a:rPr lang="en-US" sz="2595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Unafraid to disagree with others.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29983" y="6910415"/>
            <a:ext cx="7903132" cy="285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2901" lvl="1" indent="-281451" algn="l">
              <a:lnSpc>
                <a:spcPts val="3285"/>
              </a:lnSpc>
              <a:buFont typeface="Arial"/>
              <a:buChar char="•"/>
            </a:pPr>
            <a:r>
              <a:rPr lang="en-US" sz="260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am reserved, but I really do want to be invited and included.</a:t>
            </a:r>
          </a:p>
          <a:p>
            <a:pPr marL="562901" lvl="1" indent="-281451" algn="l">
              <a:lnSpc>
                <a:spcPts val="3285"/>
              </a:lnSpc>
              <a:buFont typeface="Arial"/>
              <a:buChar char="•"/>
            </a:pPr>
            <a:r>
              <a:rPr lang="en-US" sz="260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sensitive to the emotions of others, careful, thoughtful, don't rush into things, not confident in social situations.</a:t>
            </a:r>
          </a:p>
          <a:p>
            <a:pPr marL="562901" lvl="1" indent="-281451" algn="l">
              <a:lnSpc>
                <a:spcPts val="3285"/>
              </a:lnSpc>
              <a:buFont typeface="Arial"/>
              <a:buChar char="•"/>
            </a:pPr>
            <a:r>
              <a:rPr lang="en-US" sz="260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precise, thorough, has very high standards.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410741" y="7019784"/>
            <a:ext cx="7993465" cy="291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3718" lvl="1" indent="-286859" algn="l">
              <a:lnSpc>
                <a:spcPts val="3348"/>
              </a:lnSpc>
              <a:buFont typeface="Arial"/>
              <a:buChar char="•"/>
            </a:pPr>
            <a:r>
              <a:rPr lang="en-US" sz="265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have ideas and opinions if I don't speak up, please ask.</a:t>
            </a:r>
          </a:p>
          <a:p>
            <a:pPr marL="573718" lvl="1" indent="-286859" algn="l">
              <a:lnSpc>
                <a:spcPts val="3348"/>
              </a:lnSpc>
              <a:buFont typeface="Arial"/>
              <a:buChar char="•"/>
            </a:pPr>
            <a:r>
              <a:rPr lang="en-US" sz="265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agreeable, easy to get along with</a:t>
            </a:r>
          </a:p>
          <a:p>
            <a:pPr marL="573718" lvl="1" indent="-286859" algn="l">
              <a:lnSpc>
                <a:spcPts val="3348"/>
              </a:lnSpc>
              <a:buFont typeface="Arial"/>
              <a:buChar char="•"/>
            </a:pPr>
            <a:r>
              <a:rPr lang="en-US" sz="265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avoids conflict and drama</a:t>
            </a:r>
          </a:p>
          <a:p>
            <a:pPr marL="573718" lvl="1" indent="-286859" algn="l">
              <a:lnSpc>
                <a:spcPts val="3348"/>
              </a:lnSpc>
              <a:buFont typeface="Arial"/>
              <a:buChar char="•"/>
            </a:pPr>
            <a:r>
              <a:rPr lang="en-US" sz="265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levelheaded </a:t>
            </a:r>
          </a:p>
          <a:p>
            <a:pPr marL="561341" lvl="1" indent="-280670" algn="l">
              <a:lnSpc>
                <a:spcPts val="3276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sometimes just want someone else to make the decision for me.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218888" y="2863278"/>
            <a:ext cx="7903846" cy="2841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3158" lvl="1" indent="-281579" algn="l">
              <a:lnSpc>
                <a:spcPts val="3286"/>
              </a:lnSpc>
              <a:buFont typeface="Arial"/>
              <a:buChar char="•"/>
            </a:pPr>
            <a:r>
              <a:rPr lang="en-US" sz="260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am intelligent and capable of being serious when it's required</a:t>
            </a:r>
          </a:p>
          <a:p>
            <a:pPr marL="563158" lvl="1" indent="-281579" algn="l">
              <a:lnSpc>
                <a:spcPts val="3286"/>
              </a:lnSpc>
              <a:buFont typeface="Arial"/>
              <a:buChar char="•"/>
            </a:pPr>
            <a:r>
              <a:rPr lang="en-US" sz="260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am excitable, passionate, and quick to say yes; I am energetic and lively I exhibit love and affection openly, and I am fun to be around.</a:t>
            </a:r>
          </a:p>
          <a:p>
            <a:pPr marL="563158" lvl="1" indent="-281579" algn="l">
              <a:lnSpc>
                <a:spcPts val="3286"/>
              </a:lnSpc>
              <a:buFont typeface="Arial"/>
              <a:buChar char="•"/>
            </a:pPr>
            <a:r>
              <a:rPr lang="en-US" sz="260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good storyteller with a sense of humor </a:t>
            </a:r>
          </a:p>
        </p:txBody>
      </p:sp>
      <p:sp>
        <p:nvSpPr>
          <p:cNvPr id="31" name="Freeform 31"/>
          <p:cNvSpPr/>
          <p:nvPr/>
        </p:nvSpPr>
        <p:spPr>
          <a:xfrm rot="3032070">
            <a:off x="14788220" y="-2032748"/>
            <a:ext cx="4669029" cy="3794647"/>
          </a:xfrm>
          <a:custGeom>
            <a:avLst/>
            <a:gdLst/>
            <a:ahLst/>
            <a:cxnLst/>
            <a:rect l="l" t="t" r="r" b="b"/>
            <a:pathLst>
              <a:path w="4669029" h="3794647">
                <a:moveTo>
                  <a:pt x="0" y="0"/>
                </a:moveTo>
                <a:lnTo>
                  <a:pt x="4669029" y="0"/>
                </a:lnTo>
                <a:lnTo>
                  <a:pt x="4669029" y="3794647"/>
                </a:lnTo>
                <a:lnTo>
                  <a:pt x="0" y="3794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-5723398">
            <a:off x="17033011" y="1769605"/>
            <a:ext cx="4669029" cy="3794647"/>
          </a:xfrm>
          <a:custGeom>
            <a:avLst/>
            <a:gdLst/>
            <a:ahLst/>
            <a:cxnLst/>
            <a:rect l="l" t="t" r="r" b="b"/>
            <a:pathLst>
              <a:path w="4669029" h="3794647">
                <a:moveTo>
                  <a:pt x="0" y="0"/>
                </a:moveTo>
                <a:lnTo>
                  <a:pt x="4669028" y="0"/>
                </a:lnTo>
                <a:lnTo>
                  <a:pt x="4669028" y="3794647"/>
                </a:lnTo>
                <a:lnTo>
                  <a:pt x="0" y="3794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4395688" y="1464108"/>
            <a:ext cx="9011786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0"/>
              </a:lnSpc>
            </a:pPr>
            <a:r>
              <a:rPr lang="en-US" sz="3000" i="1" spc="150">
                <a:solidFill>
                  <a:srgbClr val="000000"/>
                </a:solidFill>
                <a:latin typeface="Montserrat Light Italics"/>
                <a:ea typeface="Montserrat Light Italics"/>
                <a:cs typeface="Montserrat Light Italics"/>
                <a:sym typeface="Montserrat Light Italics"/>
              </a:rPr>
              <a:t>Which color do you most identify with?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3093" y="1807125"/>
            <a:ext cx="5978983" cy="2439699"/>
            <a:chOff x="0" y="0"/>
            <a:chExt cx="1279026" cy="5219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9026" cy="521901"/>
            </a:xfrm>
            <a:custGeom>
              <a:avLst/>
              <a:gdLst/>
              <a:ahLst/>
              <a:cxnLst/>
              <a:rect l="l" t="t" r="r" b="b"/>
              <a:pathLst>
                <a:path w="1279026" h="521901">
                  <a:moveTo>
                    <a:pt x="23307" y="0"/>
                  </a:moveTo>
                  <a:lnTo>
                    <a:pt x="1255719" y="0"/>
                  </a:lnTo>
                  <a:cubicBezTo>
                    <a:pt x="1261900" y="0"/>
                    <a:pt x="1267829" y="2456"/>
                    <a:pt x="1272199" y="6827"/>
                  </a:cubicBezTo>
                  <a:cubicBezTo>
                    <a:pt x="1276571" y="11198"/>
                    <a:pt x="1279026" y="17126"/>
                    <a:pt x="1279026" y="23307"/>
                  </a:cubicBezTo>
                  <a:lnTo>
                    <a:pt x="1279026" y="498594"/>
                  </a:lnTo>
                  <a:cubicBezTo>
                    <a:pt x="1279026" y="504775"/>
                    <a:pt x="1276571" y="510704"/>
                    <a:pt x="1272199" y="515075"/>
                  </a:cubicBezTo>
                  <a:cubicBezTo>
                    <a:pt x="1267829" y="519446"/>
                    <a:pt x="1261900" y="521901"/>
                    <a:pt x="1255719" y="521901"/>
                  </a:cubicBezTo>
                  <a:lnTo>
                    <a:pt x="23307" y="521901"/>
                  </a:lnTo>
                  <a:cubicBezTo>
                    <a:pt x="17126" y="521901"/>
                    <a:pt x="11198" y="519446"/>
                    <a:pt x="6827" y="515075"/>
                  </a:cubicBezTo>
                  <a:cubicBezTo>
                    <a:pt x="2456" y="510704"/>
                    <a:pt x="0" y="504775"/>
                    <a:pt x="0" y="498594"/>
                  </a:cubicBezTo>
                  <a:lnTo>
                    <a:pt x="0" y="23307"/>
                  </a:lnTo>
                  <a:cubicBezTo>
                    <a:pt x="0" y="17126"/>
                    <a:pt x="2456" y="11198"/>
                    <a:pt x="6827" y="6827"/>
                  </a:cubicBezTo>
                  <a:cubicBezTo>
                    <a:pt x="11198" y="2456"/>
                    <a:pt x="17126" y="0"/>
                    <a:pt x="233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6152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79026" cy="569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77508" y="250025"/>
            <a:ext cx="10789786" cy="9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2"/>
              </a:lnSpc>
              <a:spcBef>
                <a:spcPct val="0"/>
              </a:spcBef>
            </a:pPr>
            <a:r>
              <a:rPr lang="en-US" sz="5900" b="1" spc="2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TEMPERMENT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289850" y="1261926"/>
            <a:ext cx="2627755" cy="1069219"/>
            <a:chOff x="-4192" y="-25114"/>
            <a:chExt cx="409586" cy="1666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394" cy="119033"/>
            </a:xfrm>
            <a:custGeom>
              <a:avLst/>
              <a:gdLst/>
              <a:ahLst/>
              <a:cxnLst/>
              <a:rect l="l" t="t" r="r" b="b"/>
              <a:pathLst>
                <a:path w="405394" h="119033">
                  <a:moveTo>
                    <a:pt x="41673" y="0"/>
                  </a:moveTo>
                  <a:lnTo>
                    <a:pt x="363721" y="0"/>
                  </a:lnTo>
                  <a:cubicBezTo>
                    <a:pt x="374773" y="0"/>
                    <a:pt x="385373" y="4391"/>
                    <a:pt x="393189" y="12206"/>
                  </a:cubicBezTo>
                  <a:cubicBezTo>
                    <a:pt x="401004" y="20021"/>
                    <a:pt x="405394" y="30621"/>
                    <a:pt x="405394" y="41673"/>
                  </a:cubicBezTo>
                  <a:lnTo>
                    <a:pt x="405394" y="77360"/>
                  </a:lnTo>
                  <a:cubicBezTo>
                    <a:pt x="405394" y="88412"/>
                    <a:pt x="401004" y="99012"/>
                    <a:pt x="393189" y="106827"/>
                  </a:cubicBezTo>
                  <a:cubicBezTo>
                    <a:pt x="385373" y="114643"/>
                    <a:pt x="374773" y="119033"/>
                    <a:pt x="363721" y="119033"/>
                  </a:cubicBezTo>
                  <a:lnTo>
                    <a:pt x="41673" y="119033"/>
                  </a:lnTo>
                  <a:cubicBezTo>
                    <a:pt x="30621" y="119033"/>
                    <a:pt x="20021" y="114643"/>
                    <a:pt x="12206" y="106827"/>
                  </a:cubicBezTo>
                  <a:cubicBezTo>
                    <a:pt x="4391" y="99012"/>
                    <a:pt x="0" y="88412"/>
                    <a:pt x="0" y="77360"/>
                  </a:cubicBezTo>
                  <a:lnTo>
                    <a:pt x="0" y="41673"/>
                  </a:lnTo>
                  <a:cubicBezTo>
                    <a:pt x="0" y="30621"/>
                    <a:pt x="4391" y="20021"/>
                    <a:pt x="12206" y="12206"/>
                  </a:cubicBezTo>
                  <a:cubicBezTo>
                    <a:pt x="20021" y="4391"/>
                    <a:pt x="30621" y="0"/>
                    <a:pt x="41673" y="0"/>
                  </a:cubicBezTo>
                  <a:close/>
                </a:path>
              </a:pathLst>
            </a:custGeom>
            <a:solidFill>
              <a:srgbClr val="E615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4192" y="-25114"/>
              <a:ext cx="405394" cy="166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r>
                <a:rPr lang="en-US" sz="2294" b="1" spc="22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Red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27191" y="1759592"/>
            <a:ext cx="6476755" cy="2439699"/>
            <a:chOff x="0" y="0"/>
            <a:chExt cx="1385510" cy="5219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85510" cy="521901"/>
            </a:xfrm>
            <a:custGeom>
              <a:avLst/>
              <a:gdLst/>
              <a:ahLst/>
              <a:cxnLst/>
              <a:rect l="l" t="t" r="r" b="b"/>
              <a:pathLst>
                <a:path w="1385510" h="521901">
                  <a:moveTo>
                    <a:pt x="21516" y="0"/>
                  </a:moveTo>
                  <a:lnTo>
                    <a:pt x="1363993" y="0"/>
                  </a:lnTo>
                  <a:cubicBezTo>
                    <a:pt x="1369700" y="0"/>
                    <a:pt x="1375173" y="2267"/>
                    <a:pt x="1379208" y="6302"/>
                  </a:cubicBezTo>
                  <a:cubicBezTo>
                    <a:pt x="1383243" y="10337"/>
                    <a:pt x="1385510" y="15810"/>
                    <a:pt x="1385510" y="21516"/>
                  </a:cubicBezTo>
                  <a:lnTo>
                    <a:pt x="1385510" y="500385"/>
                  </a:lnTo>
                  <a:cubicBezTo>
                    <a:pt x="1385510" y="506091"/>
                    <a:pt x="1383243" y="511564"/>
                    <a:pt x="1379208" y="515599"/>
                  </a:cubicBezTo>
                  <a:cubicBezTo>
                    <a:pt x="1375173" y="519634"/>
                    <a:pt x="1369700" y="521901"/>
                    <a:pt x="1363993" y="521901"/>
                  </a:cubicBezTo>
                  <a:lnTo>
                    <a:pt x="21516" y="521901"/>
                  </a:lnTo>
                  <a:cubicBezTo>
                    <a:pt x="15810" y="521901"/>
                    <a:pt x="10337" y="519634"/>
                    <a:pt x="6302" y="515599"/>
                  </a:cubicBezTo>
                  <a:cubicBezTo>
                    <a:pt x="2267" y="511564"/>
                    <a:pt x="0" y="506091"/>
                    <a:pt x="0" y="500385"/>
                  </a:cubicBezTo>
                  <a:lnTo>
                    <a:pt x="0" y="21516"/>
                  </a:lnTo>
                  <a:cubicBezTo>
                    <a:pt x="0" y="15810"/>
                    <a:pt x="2267" y="10337"/>
                    <a:pt x="6302" y="6302"/>
                  </a:cubicBezTo>
                  <a:cubicBezTo>
                    <a:pt x="10337" y="2267"/>
                    <a:pt x="15810" y="0"/>
                    <a:pt x="215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BD33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385510" cy="569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08469" y="1324093"/>
            <a:ext cx="2600861" cy="1069219"/>
            <a:chOff x="0" y="-22209"/>
            <a:chExt cx="405394" cy="1666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5394" cy="119033"/>
            </a:xfrm>
            <a:custGeom>
              <a:avLst/>
              <a:gdLst/>
              <a:ahLst/>
              <a:cxnLst/>
              <a:rect l="l" t="t" r="r" b="b"/>
              <a:pathLst>
                <a:path w="405394" h="119033">
                  <a:moveTo>
                    <a:pt x="41673" y="0"/>
                  </a:moveTo>
                  <a:lnTo>
                    <a:pt x="363721" y="0"/>
                  </a:lnTo>
                  <a:cubicBezTo>
                    <a:pt x="374773" y="0"/>
                    <a:pt x="385373" y="4391"/>
                    <a:pt x="393189" y="12206"/>
                  </a:cubicBezTo>
                  <a:cubicBezTo>
                    <a:pt x="401004" y="20021"/>
                    <a:pt x="405394" y="30621"/>
                    <a:pt x="405394" y="41673"/>
                  </a:cubicBezTo>
                  <a:lnTo>
                    <a:pt x="405394" y="77360"/>
                  </a:lnTo>
                  <a:cubicBezTo>
                    <a:pt x="405394" y="88412"/>
                    <a:pt x="401004" y="99012"/>
                    <a:pt x="393189" y="106827"/>
                  </a:cubicBezTo>
                  <a:cubicBezTo>
                    <a:pt x="385373" y="114643"/>
                    <a:pt x="374773" y="119033"/>
                    <a:pt x="363721" y="119033"/>
                  </a:cubicBezTo>
                  <a:lnTo>
                    <a:pt x="41673" y="119033"/>
                  </a:lnTo>
                  <a:cubicBezTo>
                    <a:pt x="30621" y="119033"/>
                    <a:pt x="20021" y="114643"/>
                    <a:pt x="12206" y="106827"/>
                  </a:cubicBezTo>
                  <a:cubicBezTo>
                    <a:pt x="4391" y="99012"/>
                    <a:pt x="0" y="88412"/>
                    <a:pt x="0" y="77360"/>
                  </a:cubicBezTo>
                  <a:lnTo>
                    <a:pt x="0" y="41673"/>
                  </a:lnTo>
                  <a:cubicBezTo>
                    <a:pt x="0" y="30621"/>
                    <a:pt x="4391" y="20021"/>
                    <a:pt x="12206" y="12206"/>
                  </a:cubicBezTo>
                  <a:cubicBezTo>
                    <a:pt x="20021" y="4391"/>
                    <a:pt x="30621" y="0"/>
                    <a:pt x="41673" y="0"/>
                  </a:cubicBezTo>
                  <a:close/>
                </a:path>
              </a:pathLst>
            </a:custGeom>
            <a:solidFill>
              <a:srgbClr val="EBD3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2209"/>
              <a:ext cx="405394" cy="166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r>
                <a:rPr lang="en-US" sz="2294" b="1" spc="22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Yellow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533093" y="4680313"/>
            <a:ext cx="5978983" cy="2439699"/>
            <a:chOff x="0" y="0"/>
            <a:chExt cx="1279026" cy="52190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79026" cy="521901"/>
            </a:xfrm>
            <a:custGeom>
              <a:avLst/>
              <a:gdLst/>
              <a:ahLst/>
              <a:cxnLst/>
              <a:rect l="l" t="t" r="r" b="b"/>
              <a:pathLst>
                <a:path w="1279026" h="521901">
                  <a:moveTo>
                    <a:pt x="23307" y="0"/>
                  </a:moveTo>
                  <a:lnTo>
                    <a:pt x="1255719" y="0"/>
                  </a:lnTo>
                  <a:cubicBezTo>
                    <a:pt x="1261900" y="0"/>
                    <a:pt x="1267829" y="2456"/>
                    <a:pt x="1272199" y="6827"/>
                  </a:cubicBezTo>
                  <a:cubicBezTo>
                    <a:pt x="1276571" y="11198"/>
                    <a:pt x="1279026" y="17126"/>
                    <a:pt x="1279026" y="23307"/>
                  </a:cubicBezTo>
                  <a:lnTo>
                    <a:pt x="1279026" y="498594"/>
                  </a:lnTo>
                  <a:cubicBezTo>
                    <a:pt x="1279026" y="504775"/>
                    <a:pt x="1276571" y="510704"/>
                    <a:pt x="1272199" y="515075"/>
                  </a:cubicBezTo>
                  <a:cubicBezTo>
                    <a:pt x="1267829" y="519446"/>
                    <a:pt x="1261900" y="521901"/>
                    <a:pt x="1255719" y="521901"/>
                  </a:cubicBezTo>
                  <a:lnTo>
                    <a:pt x="23307" y="521901"/>
                  </a:lnTo>
                  <a:cubicBezTo>
                    <a:pt x="17126" y="521901"/>
                    <a:pt x="11198" y="519446"/>
                    <a:pt x="6827" y="515075"/>
                  </a:cubicBezTo>
                  <a:cubicBezTo>
                    <a:pt x="2456" y="510704"/>
                    <a:pt x="0" y="504775"/>
                    <a:pt x="0" y="498594"/>
                  </a:cubicBezTo>
                  <a:lnTo>
                    <a:pt x="0" y="23307"/>
                  </a:lnTo>
                  <a:cubicBezTo>
                    <a:pt x="0" y="17126"/>
                    <a:pt x="2456" y="11198"/>
                    <a:pt x="6827" y="6827"/>
                  </a:cubicBezTo>
                  <a:cubicBezTo>
                    <a:pt x="11198" y="2456"/>
                    <a:pt x="17126" y="0"/>
                    <a:pt x="233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308C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279026" cy="569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316744" y="4246092"/>
            <a:ext cx="2600861" cy="1069219"/>
            <a:chOff x="0" y="-31008"/>
            <a:chExt cx="405394" cy="166658"/>
          </a:xfrm>
        </p:grpSpPr>
        <p:sp>
          <p:nvSpPr>
            <p:cNvPr id="19" name="Freeform 19"/>
            <p:cNvSpPr/>
            <p:nvPr/>
          </p:nvSpPr>
          <p:spPr>
            <a:xfrm>
              <a:off x="0" y="1975"/>
              <a:ext cx="405394" cy="119033"/>
            </a:xfrm>
            <a:custGeom>
              <a:avLst/>
              <a:gdLst/>
              <a:ahLst/>
              <a:cxnLst/>
              <a:rect l="l" t="t" r="r" b="b"/>
              <a:pathLst>
                <a:path w="405394" h="119033">
                  <a:moveTo>
                    <a:pt x="41673" y="0"/>
                  </a:moveTo>
                  <a:lnTo>
                    <a:pt x="363721" y="0"/>
                  </a:lnTo>
                  <a:cubicBezTo>
                    <a:pt x="374773" y="0"/>
                    <a:pt x="385373" y="4391"/>
                    <a:pt x="393189" y="12206"/>
                  </a:cubicBezTo>
                  <a:cubicBezTo>
                    <a:pt x="401004" y="20021"/>
                    <a:pt x="405394" y="30621"/>
                    <a:pt x="405394" y="41673"/>
                  </a:cubicBezTo>
                  <a:lnTo>
                    <a:pt x="405394" y="77360"/>
                  </a:lnTo>
                  <a:cubicBezTo>
                    <a:pt x="405394" y="88412"/>
                    <a:pt x="401004" y="99012"/>
                    <a:pt x="393189" y="106827"/>
                  </a:cubicBezTo>
                  <a:cubicBezTo>
                    <a:pt x="385373" y="114643"/>
                    <a:pt x="374773" y="119033"/>
                    <a:pt x="363721" y="119033"/>
                  </a:cubicBezTo>
                  <a:lnTo>
                    <a:pt x="41673" y="119033"/>
                  </a:lnTo>
                  <a:cubicBezTo>
                    <a:pt x="30621" y="119033"/>
                    <a:pt x="20021" y="114643"/>
                    <a:pt x="12206" y="106827"/>
                  </a:cubicBezTo>
                  <a:cubicBezTo>
                    <a:pt x="4391" y="99012"/>
                    <a:pt x="0" y="88412"/>
                    <a:pt x="0" y="77360"/>
                  </a:cubicBezTo>
                  <a:lnTo>
                    <a:pt x="0" y="41673"/>
                  </a:lnTo>
                  <a:cubicBezTo>
                    <a:pt x="0" y="30621"/>
                    <a:pt x="4391" y="20021"/>
                    <a:pt x="12206" y="12206"/>
                  </a:cubicBezTo>
                  <a:cubicBezTo>
                    <a:pt x="20021" y="4391"/>
                    <a:pt x="30621" y="0"/>
                    <a:pt x="41673" y="0"/>
                  </a:cubicBezTo>
                  <a:close/>
                </a:path>
              </a:pathLst>
            </a:custGeom>
            <a:solidFill>
              <a:srgbClr val="308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1008"/>
              <a:ext cx="405394" cy="166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r>
                <a:rPr lang="en-US" sz="2294" b="1" spc="22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Blue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727191" y="4680313"/>
            <a:ext cx="6476755" cy="2439699"/>
            <a:chOff x="0" y="0"/>
            <a:chExt cx="1385510" cy="52190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85510" cy="521901"/>
            </a:xfrm>
            <a:custGeom>
              <a:avLst/>
              <a:gdLst/>
              <a:ahLst/>
              <a:cxnLst/>
              <a:rect l="l" t="t" r="r" b="b"/>
              <a:pathLst>
                <a:path w="1385510" h="521901">
                  <a:moveTo>
                    <a:pt x="21516" y="0"/>
                  </a:moveTo>
                  <a:lnTo>
                    <a:pt x="1363993" y="0"/>
                  </a:lnTo>
                  <a:cubicBezTo>
                    <a:pt x="1369700" y="0"/>
                    <a:pt x="1375173" y="2267"/>
                    <a:pt x="1379208" y="6302"/>
                  </a:cubicBezTo>
                  <a:cubicBezTo>
                    <a:pt x="1383243" y="10337"/>
                    <a:pt x="1385510" y="15810"/>
                    <a:pt x="1385510" y="21516"/>
                  </a:cubicBezTo>
                  <a:lnTo>
                    <a:pt x="1385510" y="500385"/>
                  </a:lnTo>
                  <a:cubicBezTo>
                    <a:pt x="1385510" y="506091"/>
                    <a:pt x="1383243" y="511564"/>
                    <a:pt x="1379208" y="515599"/>
                  </a:cubicBezTo>
                  <a:cubicBezTo>
                    <a:pt x="1375173" y="519634"/>
                    <a:pt x="1369700" y="521901"/>
                    <a:pt x="1363993" y="521901"/>
                  </a:cubicBezTo>
                  <a:lnTo>
                    <a:pt x="21516" y="521901"/>
                  </a:lnTo>
                  <a:cubicBezTo>
                    <a:pt x="15810" y="521901"/>
                    <a:pt x="10337" y="519634"/>
                    <a:pt x="6302" y="515599"/>
                  </a:cubicBezTo>
                  <a:cubicBezTo>
                    <a:pt x="2267" y="511564"/>
                    <a:pt x="0" y="506091"/>
                    <a:pt x="0" y="500385"/>
                  </a:cubicBezTo>
                  <a:lnTo>
                    <a:pt x="0" y="21516"/>
                  </a:lnTo>
                  <a:cubicBezTo>
                    <a:pt x="0" y="15810"/>
                    <a:pt x="2267" y="10337"/>
                    <a:pt x="6302" y="6302"/>
                  </a:cubicBezTo>
                  <a:cubicBezTo>
                    <a:pt x="10337" y="2267"/>
                    <a:pt x="15810" y="0"/>
                    <a:pt x="215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33866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385510" cy="569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608469" y="4282410"/>
            <a:ext cx="2600861" cy="1069219"/>
            <a:chOff x="0" y="-28042"/>
            <a:chExt cx="405394" cy="16665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5394" cy="119033"/>
            </a:xfrm>
            <a:custGeom>
              <a:avLst/>
              <a:gdLst/>
              <a:ahLst/>
              <a:cxnLst/>
              <a:rect l="l" t="t" r="r" b="b"/>
              <a:pathLst>
                <a:path w="405394" h="119033">
                  <a:moveTo>
                    <a:pt x="41673" y="0"/>
                  </a:moveTo>
                  <a:lnTo>
                    <a:pt x="363721" y="0"/>
                  </a:lnTo>
                  <a:cubicBezTo>
                    <a:pt x="374773" y="0"/>
                    <a:pt x="385373" y="4391"/>
                    <a:pt x="393189" y="12206"/>
                  </a:cubicBezTo>
                  <a:cubicBezTo>
                    <a:pt x="401004" y="20021"/>
                    <a:pt x="405394" y="30621"/>
                    <a:pt x="405394" y="41673"/>
                  </a:cubicBezTo>
                  <a:lnTo>
                    <a:pt x="405394" y="77360"/>
                  </a:lnTo>
                  <a:cubicBezTo>
                    <a:pt x="405394" y="88412"/>
                    <a:pt x="401004" y="99012"/>
                    <a:pt x="393189" y="106827"/>
                  </a:cubicBezTo>
                  <a:cubicBezTo>
                    <a:pt x="385373" y="114643"/>
                    <a:pt x="374773" y="119033"/>
                    <a:pt x="363721" y="119033"/>
                  </a:cubicBezTo>
                  <a:lnTo>
                    <a:pt x="41673" y="119033"/>
                  </a:lnTo>
                  <a:cubicBezTo>
                    <a:pt x="30621" y="119033"/>
                    <a:pt x="20021" y="114643"/>
                    <a:pt x="12206" y="106827"/>
                  </a:cubicBezTo>
                  <a:cubicBezTo>
                    <a:pt x="4391" y="99012"/>
                    <a:pt x="0" y="88412"/>
                    <a:pt x="0" y="77360"/>
                  </a:cubicBezTo>
                  <a:lnTo>
                    <a:pt x="0" y="41673"/>
                  </a:lnTo>
                  <a:cubicBezTo>
                    <a:pt x="0" y="30621"/>
                    <a:pt x="4391" y="20021"/>
                    <a:pt x="12206" y="12206"/>
                  </a:cubicBezTo>
                  <a:cubicBezTo>
                    <a:pt x="20021" y="4391"/>
                    <a:pt x="30621" y="0"/>
                    <a:pt x="41673" y="0"/>
                  </a:cubicBezTo>
                  <a:close/>
                </a:path>
              </a:pathLst>
            </a:custGeom>
            <a:solidFill>
              <a:srgbClr val="33866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042"/>
              <a:ext cx="405394" cy="166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2"/>
                </a:lnSpc>
              </a:pPr>
              <a:r>
                <a:rPr lang="en-US" sz="2294" b="1" spc="22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Green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256130" y="5168842"/>
            <a:ext cx="5305539" cy="182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1"/>
              </a:lnSpc>
            </a:pPr>
            <a:r>
              <a:rPr lang="en-US" sz="2572" b="1" spc="2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Speaks the language of calm and harmony </a:t>
            </a:r>
          </a:p>
          <a:p>
            <a:pPr algn="l">
              <a:lnSpc>
                <a:spcPts val="3601"/>
              </a:lnSpc>
            </a:pPr>
            <a:endParaRPr lang="en-US" sz="2572" b="1" spc="2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601"/>
              </a:lnSpc>
              <a:spcBef>
                <a:spcPct val="0"/>
              </a:spcBef>
            </a:pPr>
            <a:r>
              <a:rPr lang="en-US" sz="2572" b="1" spc="2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Introvert/ people oriented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05197" y="2335027"/>
            <a:ext cx="5541601" cy="182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1"/>
              </a:lnSpc>
            </a:pPr>
            <a:r>
              <a:rPr lang="en-US" sz="2572" b="1" spc="2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Speaks the language of people and fun</a:t>
            </a:r>
          </a:p>
          <a:p>
            <a:pPr algn="l">
              <a:lnSpc>
                <a:spcPts val="3601"/>
              </a:lnSpc>
            </a:pPr>
            <a:r>
              <a:rPr lang="en-US" sz="2572" b="1" spc="2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3601"/>
              </a:lnSpc>
              <a:spcBef>
                <a:spcPct val="0"/>
              </a:spcBef>
            </a:pPr>
            <a:r>
              <a:rPr lang="en-US" sz="2572" b="1" spc="2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Extrovert/people oriented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1531" y="2378679"/>
            <a:ext cx="5590545" cy="182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1"/>
              </a:lnSpc>
            </a:pPr>
            <a:r>
              <a:rPr lang="en-US" sz="2572" b="1" spc="2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Speaks the language of power and control </a:t>
            </a:r>
          </a:p>
          <a:p>
            <a:pPr algn="l">
              <a:lnSpc>
                <a:spcPts val="3601"/>
              </a:lnSpc>
            </a:pPr>
            <a:endParaRPr lang="en-US" sz="2572" b="1" spc="2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601"/>
              </a:lnSpc>
              <a:spcBef>
                <a:spcPct val="0"/>
              </a:spcBef>
            </a:pPr>
            <a:r>
              <a:rPr lang="en-US" sz="2572" b="1" spc="2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Extrovert/task oriented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686386" y="5168842"/>
            <a:ext cx="5825690" cy="182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1"/>
              </a:lnSpc>
            </a:pPr>
            <a:r>
              <a:rPr lang="en-US" sz="2572" b="1" spc="2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Speaks the language of order and perfection </a:t>
            </a:r>
          </a:p>
          <a:p>
            <a:pPr algn="l">
              <a:lnSpc>
                <a:spcPts val="3601"/>
              </a:lnSpc>
            </a:pPr>
            <a:endParaRPr lang="en-US" sz="2572" b="1" spc="2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601"/>
              </a:lnSpc>
              <a:spcBef>
                <a:spcPct val="0"/>
              </a:spcBef>
            </a:pPr>
            <a:r>
              <a:rPr lang="en-US" sz="2572" b="1" spc="2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Introvert/ task oriented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3848" y="7520062"/>
            <a:ext cx="13383740" cy="304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spc="2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Extroverts direct their thoughts and feelings outward </a:t>
            </a:r>
          </a:p>
          <a:p>
            <a:pPr algn="l">
              <a:lnSpc>
                <a:spcPts val="3499"/>
              </a:lnSpc>
            </a:pPr>
            <a:r>
              <a:rPr lang="en-US" sz="2499" b="1" spc="2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 process their thoughts and feelings by speaking. </a:t>
            </a:r>
          </a:p>
          <a:p>
            <a:pPr algn="l">
              <a:lnSpc>
                <a:spcPts val="3499"/>
              </a:lnSpc>
            </a:pPr>
            <a:endParaRPr lang="en-US" sz="2499" b="1" spc="24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499"/>
              </a:lnSpc>
            </a:pPr>
            <a:endParaRPr lang="en-US" sz="2499" b="1" spc="24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499"/>
              </a:lnSpc>
            </a:pPr>
            <a:r>
              <a:rPr lang="en-US" sz="2499" b="1" spc="2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Introverts direct their thoughts and feelings inward </a:t>
            </a:r>
          </a:p>
          <a:p>
            <a:pPr algn="l">
              <a:lnSpc>
                <a:spcPts val="3499"/>
              </a:lnSpc>
            </a:pPr>
            <a:r>
              <a:rPr lang="en-US" sz="2499" b="1" spc="2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 process their thoughts and feelings before speaking.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 b="1" spc="24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2788728" y="7672921"/>
            <a:ext cx="2685008" cy="48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2899" b="1">
                <a:solidFill>
                  <a:srgbClr val="FFCC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yellow</a:t>
            </a:r>
            <a:r>
              <a:rPr lang="en-US" sz="2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&amp; </a:t>
            </a:r>
            <a:r>
              <a:rPr lang="en-US" sz="2899" b="1">
                <a:solidFill>
                  <a:srgbClr val="E6152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</a:t>
            </a:r>
            <a:r>
              <a:rPr lang="en-US" sz="2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701440" y="9236894"/>
            <a:ext cx="2772296" cy="48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2899" b="1">
                <a:solidFill>
                  <a:srgbClr val="3386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green </a:t>
            </a:r>
            <a:r>
              <a:rPr lang="en-US" sz="2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&amp; </a:t>
            </a:r>
            <a:r>
              <a:rPr lang="en-US" sz="2899" b="1">
                <a:solidFill>
                  <a:srgbClr val="308C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blue</a:t>
            </a:r>
            <a:r>
              <a:rPr lang="en-US" sz="2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</a:p>
        </p:txBody>
      </p:sp>
      <p:sp>
        <p:nvSpPr>
          <p:cNvPr id="34" name="Freeform 34"/>
          <p:cNvSpPr/>
          <p:nvPr/>
        </p:nvSpPr>
        <p:spPr>
          <a:xfrm rot="10507842" flipH="1">
            <a:off x="10281530" y="7632648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5" y="0"/>
                </a:moveTo>
                <a:lnTo>
                  <a:pt x="0" y="0"/>
                </a:lnTo>
                <a:lnTo>
                  <a:pt x="0" y="501826"/>
                </a:lnTo>
                <a:lnTo>
                  <a:pt x="1776375" y="501826"/>
                </a:lnTo>
                <a:lnTo>
                  <a:pt x="177637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10223973" flipH="1">
            <a:off x="10637876" y="9253952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5" y="0"/>
                </a:moveTo>
                <a:lnTo>
                  <a:pt x="0" y="0"/>
                </a:lnTo>
                <a:lnTo>
                  <a:pt x="0" y="501826"/>
                </a:lnTo>
                <a:lnTo>
                  <a:pt x="1776375" y="501826"/>
                </a:lnTo>
                <a:lnTo>
                  <a:pt x="177637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-5723398">
            <a:off x="-1630666" y="-329123"/>
            <a:ext cx="4669029" cy="3794647"/>
          </a:xfrm>
          <a:custGeom>
            <a:avLst/>
            <a:gdLst/>
            <a:ahLst/>
            <a:cxnLst/>
            <a:rect l="l" t="t" r="r" b="b"/>
            <a:pathLst>
              <a:path w="4669029" h="3794647">
                <a:moveTo>
                  <a:pt x="0" y="0"/>
                </a:moveTo>
                <a:lnTo>
                  <a:pt x="4669029" y="0"/>
                </a:lnTo>
                <a:lnTo>
                  <a:pt x="4669029" y="3794647"/>
                </a:lnTo>
                <a:lnTo>
                  <a:pt x="0" y="3794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5723398">
            <a:off x="16499932" y="6532742"/>
            <a:ext cx="4669029" cy="3794647"/>
          </a:xfrm>
          <a:custGeom>
            <a:avLst/>
            <a:gdLst/>
            <a:ahLst/>
            <a:cxnLst/>
            <a:rect l="l" t="t" r="r" b="b"/>
            <a:pathLst>
              <a:path w="4669029" h="3794647">
                <a:moveTo>
                  <a:pt x="0" y="0"/>
                </a:moveTo>
                <a:lnTo>
                  <a:pt x="4669029" y="0"/>
                </a:lnTo>
                <a:lnTo>
                  <a:pt x="4669029" y="3794647"/>
                </a:lnTo>
                <a:lnTo>
                  <a:pt x="0" y="3794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15259" y="882342"/>
            <a:ext cx="12257483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en-US" sz="5896" b="1">
                <a:solidFill>
                  <a:srgbClr val="E6152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POWERFUL </a:t>
            </a:r>
          </a:p>
        </p:txBody>
      </p:sp>
      <p:sp>
        <p:nvSpPr>
          <p:cNvPr id="3" name="Freeform 3"/>
          <p:cNvSpPr/>
          <p:nvPr/>
        </p:nvSpPr>
        <p:spPr>
          <a:xfrm>
            <a:off x="1422770" y="2941647"/>
            <a:ext cx="7318433" cy="6110891"/>
          </a:xfrm>
          <a:custGeom>
            <a:avLst/>
            <a:gdLst/>
            <a:ahLst/>
            <a:cxnLst/>
            <a:rect l="l" t="t" r="r" b="b"/>
            <a:pathLst>
              <a:path w="7318433" h="6110891">
                <a:moveTo>
                  <a:pt x="0" y="0"/>
                </a:moveTo>
                <a:lnTo>
                  <a:pt x="7318433" y="0"/>
                </a:lnTo>
                <a:lnTo>
                  <a:pt x="7318433" y="6110891"/>
                </a:lnTo>
                <a:lnTo>
                  <a:pt x="0" y="6110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125200" y="5213122"/>
            <a:ext cx="1119874" cy="1119874"/>
            <a:chOff x="40319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40319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5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69649" y="3945519"/>
            <a:ext cx="1119874" cy="111987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5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69649" y="2696759"/>
            <a:ext cx="1119874" cy="111987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5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25200" y="8039100"/>
            <a:ext cx="1136992" cy="1119874"/>
            <a:chOff x="76200" y="27081"/>
            <a:chExt cx="825224" cy="812800"/>
          </a:xfrm>
        </p:grpSpPr>
        <p:sp>
          <p:nvSpPr>
            <p:cNvPr id="14" name="Freeform 14"/>
            <p:cNvSpPr/>
            <p:nvPr/>
          </p:nvSpPr>
          <p:spPr>
            <a:xfrm>
              <a:off x="88624" y="27081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5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125200" y="6613988"/>
            <a:ext cx="1119874" cy="1120312"/>
            <a:chOff x="0" y="38100"/>
            <a:chExt cx="812800" cy="813118"/>
          </a:xfrm>
        </p:grpSpPr>
        <p:sp>
          <p:nvSpPr>
            <p:cNvPr id="17" name="Freeform 17"/>
            <p:cNvSpPr/>
            <p:nvPr/>
          </p:nvSpPr>
          <p:spPr>
            <a:xfrm>
              <a:off x="0" y="38418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5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70725" y="2897835"/>
            <a:ext cx="717722" cy="717722"/>
          </a:xfrm>
          <a:custGeom>
            <a:avLst/>
            <a:gdLst/>
            <a:ahLst/>
            <a:cxnLst/>
            <a:rect l="l" t="t" r="r" b="b"/>
            <a:pathLst>
              <a:path w="717722" h="717722">
                <a:moveTo>
                  <a:pt x="0" y="0"/>
                </a:moveTo>
                <a:lnTo>
                  <a:pt x="717723" y="0"/>
                </a:lnTo>
                <a:lnTo>
                  <a:pt x="717723" y="717723"/>
                </a:lnTo>
                <a:lnTo>
                  <a:pt x="0" y="7177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51663" y="4115401"/>
            <a:ext cx="780112" cy="780112"/>
          </a:xfrm>
          <a:custGeom>
            <a:avLst/>
            <a:gdLst/>
            <a:ahLst/>
            <a:cxnLst/>
            <a:rect l="l" t="t" r="r" b="b"/>
            <a:pathLst>
              <a:path w="780112" h="780112">
                <a:moveTo>
                  <a:pt x="0" y="0"/>
                </a:moveTo>
                <a:lnTo>
                  <a:pt x="780112" y="0"/>
                </a:lnTo>
                <a:lnTo>
                  <a:pt x="780112" y="780111"/>
                </a:lnTo>
                <a:lnTo>
                  <a:pt x="0" y="780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311423" y="5370871"/>
            <a:ext cx="804377" cy="804377"/>
          </a:xfrm>
          <a:custGeom>
            <a:avLst/>
            <a:gdLst/>
            <a:ahLst/>
            <a:cxnLst/>
            <a:rect l="l" t="t" r="r" b="b"/>
            <a:pathLst>
              <a:path w="804377" h="804377">
                <a:moveTo>
                  <a:pt x="0" y="0"/>
                </a:moveTo>
                <a:lnTo>
                  <a:pt x="804377" y="0"/>
                </a:lnTo>
                <a:lnTo>
                  <a:pt x="804377" y="804377"/>
                </a:lnTo>
                <a:lnTo>
                  <a:pt x="0" y="804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53053">
            <a:off x="11294465" y="6789957"/>
            <a:ext cx="775078" cy="775078"/>
          </a:xfrm>
          <a:custGeom>
            <a:avLst/>
            <a:gdLst/>
            <a:ahLst/>
            <a:cxnLst/>
            <a:rect l="l" t="t" r="r" b="b"/>
            <a:pathLst>
              <a:path w="775078" h="775078">
                <a:moveTo>
                  <a:pt x="0" y="0"/>
                </a:moveTo>
                <a:lnTo>
                  <a:pt x="775078" y="0"/>
                </a:lnTo>
                <a:lnTo>
                  <a:pt x="775078" y="775078"/>
                </a:lnTo>
                <a:lnTo>
                  <a:pt x="0" y="775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1311423" y="8167922"/>
            <a:ext cx="804377" cy="804377"/>
          </a:xfrm>
          <a:custGeom>
            <a:avLst/>
            <a:gdLst/>
            <a:ahLst/>
            <a:cxnLst/>
            <a:rect l="l" t="t" r="r" b="b"/>
            <a:pathLst>
              <a:path w="804377" h="804377">
                <a:moveTo>
                  <a:pt x="0" y="0"/>
                </a:moveTo>
                <a:lnTo>
                  <a:pt x="804377" y="0"/>
                </a:lnTo>
                <a:lnTo>
                  <a:pt x="804377" y="804376"/>
                </a:lnTo>
                <a:lnTo>
                  <a:pt x="0" y="8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2371889" y="2871299"/>
            <a:ext cx="286454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argue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71889" y="4073512"/>
            <a:ext cx="382282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dominate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71889" y="5423492"/>
            <a:ext cx="562618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use a harsh tone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71889" y="6761094"/>
            <a:ext cx="4714092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Tend to be bossy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371889" y="8039100"/>
            <a:ext cx="5916111" cy="1090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4"/>
              </a:lnSpc>
            </a:pPr>
            <a:r>
              <a:rPr lang="en-US" sz="3600" dirty="0">
                <a:solidFill>
                  <a:srgbClr val="04050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Can be impatient or intolerant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653388" y="5160609"/>
            <a:ext cx="1808230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Excel at managing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49986" y="3477912"/>
            <a:ext cx="1992957" cy="90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4"/>
              </a:lnSpc>
              <a:spcBef>
                <a:spcPct val="0"/>
              </a:spcBef>
            </a:pPr>
            <a:r>
              <a:rPr lang="en-US" sz="2581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Good at delegating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140001" y="3668902"/>
            <a:ext cx="1692775" cy="90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4"/>
              </a:lnSpc>
            </a:pPr>
            <a:r>
              <a:rPr lang="en-US" sz="2581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Dynamic </a:t>
            </a:r>
          </a:p>
          <a:p>
            <a:pPr algn="l">
              <a:lnSpc>
                <a:spcPts val="3614"/>
              </a:lnSpc>
              <a:spcBef>
                <a:spcPct val="0"/>
              </a:spcBef>
            </a:pPr>
            <a:r>
              <a:rPr lang="en-US" sz="2581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Leaders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28842" y="5270238"/>
            <a:ext cx="3620866" cy="46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4"/>
              </a:lnSpc>
              <a:spcBef>
                <a:spcPct val="0"/>
              </a:spcBef>
            </a:pPr>
            <a:r>
              <a:rPr lang="en-US" sz="2681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Decisive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29120" y="7196352"/>
            <a:ext cx="3620866" cy="44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4"/>
              </a:lnSpc>
              <a:spcBef>
                <a:spcPct val="0"/>
              </a:spcBef>
            </a:pPr>
            <a:r>
              <a:rPr lang="en-US" sz="2581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Responsible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765181" y="7053841"/>
            <a:ext cx="1889048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E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Lead Projects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575998" y="9531203"/>
            <a:ext cx="1233041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i="1">
                <a:solidFill>
                  <a:srgbClr val="040506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Uniquely wired to be visionaries who can see and achieve goals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91860" y="1844367"/>
            <a:ext cx="2281833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Strengths</a:t>
            </a:r>
            <a:r>
              <a:rPr lang="en-US" sz="3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896854" y="1942356"/>
            <a:ext cx="3181346" cy="563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Weaknesses</a:t>
            </a:r>
          </a:p>
        </p:txBody>
      </p:sp>
      <p:sp>
        <p:nvSpPr>
          <p:cNvPr id="38" name="Freeform 38"/>
          <p:cNvSpPr/>
          <p:nvPr/>
        </p:nvSpPr>
        <p:spPr>
          <a:xfrm rot="887923">
            <a:off x="13588315" y="-10562107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4670AFDB14084B949AFEC3D8C8A802" ma:contentTypeVersion="15" ma:contentTypeDescription="Create a new document." ma:contentTypeScope="" ma:versionID="f1a884e004a21fafd0c70deaad0e0075">
  <xsd:schema xmlns:xsd="http://www.w3.org/2001/XMLSchema" xmlns:xs="http://www.w3.org/2001/XMLSchema" xmlns:p="http://schemas.microsoft.com/office/2006/metadata/properties" xmlns:ns2="e0568f08-6d3d-45dd-a73f-448ed136e9f3" xmlns:ns3="fddfcd6a-91bd-436e-90a8-f825f5435516" targetNamespace="http://schemas.microsoft.com/office/2006/metadata/properties" ma:root="true" ma:fieldsID="25d20ba12d035595959d151a84b2ca20" ns2:_="" ns3:_="">
    <xsd:import namespace="e0568f08-6d3d-45dd-a73f-448ed136e9f3"/>
    <xsd:import namespace="fddfcd6a-91bd-436e-90a8-f825f54355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68f08-6d3d-45dd-a73f-448ed136e9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a174779-9f33-4c96-9c8a-d5811d7577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fcd6a-91bd-436e-90a8-f825f543551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64632fb-4a2b-40c3-95a3-a1504f1ba9be}" ma:internalName="TaxCatchAll" ma:showField="CatchAllData" ma:web="fddfcd6a-91bd-436e-90a8-f825f5435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DFD429-A509-4FD0-8485-1B492FFA7B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568f08-6d3d-45dd-a73f-448ed136e9f3"/>
    <ds:schemaRef ds:uri="fddfcd6a-91bd-436e-90a8-f825f54355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F31F0A-0EED-4FC9-8455-F59AD99807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1305</Words>
  <Application>Microsoft Office PowerPoint</Application>
  <PresentationFormat>Custom</PresentationFormat>
  <Paragraphs>251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Helvetica</vt:lpstr>
      <vt:lpstr>Montserrat</vt:lpstr>
      <vt:lpstr>Montserrat Bold</vt:lpstr>
      <vt:lpstr>Montserrat Classic</vt:lpstr>
      <vt:lpstr>Montserrat Classic Bold</vt:lpstr>
      <vt:lpstr>Montserrat Italics</vt:lpstr>
      <vt:lpstr>Montserrat Light Italics</vt:lpstr>
      <vt:lpstr>Montserrat Ultra-Bold</vt:lpstr>
      <vt:lpstr>Office Theme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Decode Your Team's Colors</dc:title>
  <dc:creator>Susan Rose</dc:creator>
  <cp:lastModifiedBy>Sarah Mercer</cp:lastModifiedBy>
  <cp:revision>4</cp:revision>
  <dcterms:created xsi:type="dcterms:W3CDTF">2006-08-16T00:00:00Z</dcterms:created>
  <dcterms:modified xsi:type="dcterms:W3CDTF">2024-10-10T20:09:53Z</dcterms:modified>
  <dc:identifier>DAGSiKtJpjE</dc:identifier>
</cp:coreProperties>
</file>